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78" r:id="rId3"/>
    <p:sldId id="279" r:id="rId4"/>
    <p:sldId id="257" r:id="rId5"/>
    <p:sldId id="259" r:id="rId6"/>
    <p:sldId id="261" r:id="rId7"/>
    <p:sldId id="264" r:id="rId8"/>
    <p:sldId id="268" r:id="rId9"/>
    <p:sldId id="274"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7"/>
    <p:restoredTop sz="74550"/>
  </p:normalViewPr>
  <p:slideViewPr>
    <p:cSldViewPr snapToGrid="0">
      <p:cViewPr varScale="1">
        <p:scale>
          <a:sx n="104" d="100"/>
          <a:sy n="104" d="100"/>
        </p:scale>
        <p:origin x="232"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70E22-462F-4DC1-844A-C51614565E08}"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56CF68-C8BF-4453-BBEA-B7BA906F0388}">
      <dgm:prSet/>
      <dgm:spPr/>
      <dgm:t>
        <a:bodyPr/>
        <a:lstStyle/>
        <a:p>
          <a:pPr>
            <a:lnSpc>
              <a:spcPct val="100000"/>
            </a:lnSpc>
            <a:defRPr cap="all"/>
          </a:pPr>
          <a:r>
            <a:rPr lang="en-US" b="1"/>
            <a:t>A. Key Ingredients</a:t>
          </a:r>
          <a:endParaRPr lang="en-US"/>
        </a:p>
      </dgm:t>
    </dgm:pt>
    <dgm:pt modelId="{3DA6E7C4-6FF8-445C-B368-8848DC6E5610}" type="parTrans" cxnId="{9D7A802B-9296-4B52-8830-35A7C45EDD99}">
      <dgm:prSet/>
      <dgm:spPr/>
      <dgm:t>
        <a:bodyPr/>
        <a:lstStyle/>
        <a:p>
          <a:endParaRPr lang="en-US"/>
        </a:p>
      </dgm:t>
    </dgm:pt>
    <dgm:pt modelId="{FF0F3978-7C31-4EB2-8630-92292BAFD371}" type="sibTrans" cxnId="{9D7A802B-9296-4B52-8830-35A7C45EDD99}">
      <dgm:prSet/>
      <dgm:spPr/>
      <dgm:t>
        <a:bodyPr/>
        <a:lstStyle/>
        <a:p>
          <a:endParaRPr lang="en-US"/>
        </a:p>
      </dgm:t>
    </dgm:pt>
    <dgm:pt modelId="{9B96383F-8DA2-4E1B-8115-978CEB103C2F}">
      <dgm:prSet/>
      <dgm:spPr/>
      <dgm:t>
        <a:bodyPr/>
        <a:lstStyle/>
        <a:p>
          <a:pPr>
            <a:lnSpc>
              <a:spcPct val="100000"/>
            </a:lnSpc>
            <a:defRPr cap="all"/>
          </a:pPr>
          <a:r>
            <a:rPr lang="en-US" b="1"/>
            <a:t>B. How AI Supports the Vibe</a:t>
          </a:r>
          <a:endParaRPr lang="en-US"/>
        </a:p>
      </dgm:t>
    </dgm:pt>
    <dgm:pt modelId="{B0425A7B-B4B0-46DB-A5D0-0CED5DD2E779}" type="parTrans" cxnId="{C1CDC9BF-7A38-4071-A7DE-6636429DCB6F}">
      <dgm:prSet/>
      <dgm:spPr/>
      <dgm:t>
        <a:bodyPr/>
        <a:lstStyle/>
        <a:p>
          <a:endParaRPr lang="en-US"/>
        </a:p>
      </dgm:t>
    </dgm:pt>
    <dgm:pt modelId="{28BAD444-70CD-4922-9941-5A214B9B0A2C}" type="sibTrans" cxnId="{C1CDC9BF-7A38-4071-A7DE-6636429DCB6F}">
      <dgm:prSet/>
      <dgm:spPr/>
      <dgm:t>
        <a:bodyPr/>
        <a:lstStyle/>
        <a:p>
          <a:endParaRPr lang="en-US"/>
        </a:p>
      </dgm:t>
    </dgm:pt>
    <dgm:pt modelId="{CEAAFD07-2C17-4338-8591-C72283AECBC5}">
      <dgm:prSet/>
      <dgm:spPr/>
      <dgm:t>
        <a:bodyPr/>
        <a:lstStyle/>
        <a:p>
          <a:pPr>
            <a:lnSpc>
              <a:spcPct val="100000"/>
            </a:lnSpc>
            <a:defRPr cap="all"/>
          </a:pPr>
          <a:r>
            <a:rPr lang="en-US" b="1"/>
            <a:t>C. Best Practices</a:t>
          </a:r>
          <a:endParaRPr lang="en-US"/>
        </a:p>
      </dgm:t>
    </dgm:pt>
    <dgm:pt modelId="{DACD74B7-7E3B-486E-84FE-E3C8D2B0F4D8}" type="parTrans" cxnId="{33C60D85-5561-4256-A777-30ABE4A6A0AE}">
      <dgm:prSet/>
      <dgm:spPr/>
      <dgm:t>
        <a:bodyPr/>
        <a:lstStyle/>
        <a:p>
          <a:endParaRPr lang="en-US"/>
        </a:p>
      </dgm:t>
    </dgm:pt>
    <dgm:pt modelId="{AF44315E-C35B-4089-A75F-EB2828F89D54}" type="sibTrans" cxnId="{33C60D85-5561-4256-A777-30ABE4A6A0AE}">
      <dgm:prSet/>
      <dgm:spPr/>
      <dgm:t>
        <a:bodyPr/>
        <a:lstStyle/>
        <a:p>
          <a:endParaRPr lang="en-US"/>
        </a:p>
      </dgm:t>
    </dgm:pt>
    <dgm:pt modelId="{136E521E-0032-474D-A167-50C841B61858}" type="pres">
      <dgm:prSet presAssocID="{D8470E22-462F-4DC1-844A-C51614565E08}" presName="root" presStyleCnt="0">
        <dgm:presLayoutVars>
          <dgm:dir/>
          <dgm:resizeHandles val="exact"/>
        </dgm:presLayoutVars>
      </dgm:prSet>
      <dgm:spPr/>
    </dgm:pt>
    <dgm:pt modelId="{8A7F3E8B-5942-4A68-9915-A5D339A6B78F}" type="pres">
      <dgm:prSet presAssocID="{5E56CF68-C8BF-4453-BBEA-B7BA906F0388}" presName="compNode" presStyleCnt="0"/>
      <dgm:spPr/>
    </dgm:pt>
    <dgm:pt modelId="{9129D61F-0DD0-4DE1-BC69-4E3C1BA874D5}" type="pres">
      <dgm:prSet presAssocID="{5E56CF68-C8BF-4453-BBEA-B7BA906F0388}" presName="iconBgRect" presStyleLbl="bgShp" presStyleIdx="0" presStyleCnt="3"/>
      <dgm:spPr/>
    </dgm:pt>
    <dgm:pt modelId="{9EBFBEC6-F244-444C-9047-A3FD25B29FB3}" type="pres">
      <dgm:prSet presAssocID="{5E56CF68-C8BF-4453-BBEA-B7BA906F038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rk and knife"/>
        </a:ext>
      </dgm:extLst>
    </dgm:pt>
    <dgm:pt modelId="{4DFCE0D0-0600-4214-8ADD-0D41E76368E4}" type="pres">
      <dgm:prSet presAssocID="{5E56CF68-C8BF-4453-BBEA-B7BA906F0388}" presName="spaceRect" presStyleCnt="0"/>
      <dgm:spPr/>
    </dgm:pt>
    <dgm:pt modelId="{BD22B321-9713-44E0-A5FC-2F68A5CA210C}" type="pres">
      <dgm:prSet presAssocID="{5E56CF68-C8BF-4453-BBEA-B7BA906F0388}" presName="textRect" presStyleLbl="revTx" presStyleIdx="0" presStyleCnt="3">
        <dgm:presLayoutVars>
          <dgm:chMax val="1"/>
          <dgm:chPref val="1"/>
        </dgm:presLayoutVars>
      </dgm:prSet>
      <dgm:spPr/>
    </dgm:pt>
    <dgm:pt modelId="{4F658982-8288-44A4-81CC-B8315DA7B7DD}" type="pres">
      <dgm:prSet presAssocID="{FF0F3978-7C31-4EB2-8630-92292BAFD371}" presName="sibTrans" presStyleCnt="0"/>
      <dgm:spPr/>
    </dgm:pt>
    <dgm:pt modelId="{A90F9962-1E03-4471-B2C8-DE91D318F935}" type="pres">
      <dgm:prSet presAssocID="{9B96383F-8DA2-4E1B-8115-978CEB103C2F}" presName="compNode" presStyleCnt="0"/>
      <dgm:spPr/>
    </dgm:pt>
    <dgm:pt modelId="{041B1F12-A547-49D4-8BB4-074F5FCABDDE}" type="pres">
      <dgm:prSet presAssocID="{9B96383F-8DA2-4E1B-8115-978CEB103C2F}" presName="iconBgRect" presStyleLbl="bgShp" presStyleIdx="1" presStyleCnt="3"/>
      <dgm:spPr/>
    </dgm:pt>
    <dgm:pt modelId="{79242B15-4CB8-46F9-AE07-BAF39F298CBE}" type="pres">
      <dgm:prSet presAssocID="{9B96383F-8DA2-4E1B-8115-978CEB103C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43232716-CD86-40A1-97A4-F75C8E2987DE}" type="pres">
      <dgm:prSet presAssocID="{9B96383F-8DA2-4E1B-8115-978CEB103C2F}" presName="spaceRect" presStyleCnt="0"/>
      <dgm:spPr/>
    </dgm:pt>
    <dgm:pt modelId="{4672A2DF-C205-4735-AAC4-458B9515C607}" type="pres">
      <dgm:prSet presAssocID="{9B96383F-8DA2-4E1B-8115-978CEB103C2F}" presName="textRect" presStyleLbl="revTx" presStyleIdx="1" presStyleCnt="3">
        <dgm:presLayoutVars>
          <dgm:chMax val="1"/>
          <dgm:chPref val="1"/>
        </dgm:presLayoutVars>
      </dgm:prSet>
      <dgm:spPr/>
    </dgm:pt>
    <dgm:pt modelId="{1137BAFF-C463-46E7-9051-3400CA9392F2}" type="pres">
      <dgm:prSet presAssocID="{28BAD444-70CD-4922-9941-5A214B9B0A2C}" presName="sibTrans" presStyleCnt="0"/>
      <dgm:spPr/>
    </dgm:pt>
    <dgm:pt modelId="{80756126-BEED-4704-B8AF-65951C029406}" type="pres">
      <dgm:prSet presAssocID="{CEAAFD07-2C17-4338-8591-C72283AECBC5}" presName="compNode" presStyleCnt="0"/>
      <dgm:spPr/>
    </dgm:pt>
    <dgm:pt modelId="{1578E39A-F561-4FDF-8BCE-FE04DB8FC96B}" type="pres">
      <dgm:prSet presAssocID="{CEAAFD07-2C17-4338-8591-C72283AECBC5}" presName="iconBgRect" presStyleLbl="bgShp" presStyleIdx="2" presStyleCnt="3"/>
      <dgm:spPr/>
    </dgm:pt>
    <dgm:pt modelId="{4074CBC1-D2F9-4046-946E-1CE17F97B6C4}" type="pres">
      <dgm:prSet presAssocID="{CEAAFD07-2C17-4338-8591-C72283AECBC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702DB40B-C076-45B7-9426-F2733D208421}" type="pres">
      <dgm:prSet presAssocID="{CEAAFD07-2C17-4338-8591-C72283AECBC5}" presName="spaceRect" presStyleCnt="0"/>
      <dgm:spPr/>
    </dgm:pt>
    <dgm:pt modelId="{F09F3968-4D3B-4F19-BE91-14AFDD23D196}" type="pres">
      <dgm:prSet presAssocID="{CEAAFD07-2C17-4338-8591-C72283AECBC5}" presName="textRect" presStyleLbl="revTx" presStyleIdx="2" presStyleCnt="3">
        <dgm:presLayoutVars>
          <dgm:chMax val="1"/>
          <dgm:chPref val="1"/>
        </dgm:presLayoutVars>
      </dgm:prSet>
      <dgm:spPr/>
    </dgm:pt>
  </dgm:ptLst>
  <dgm:cxnLst>
    <dgm:cxn modelId="{9D7A802B-9296-4B52-8830-35A7C45EDD99}" srcId="{D8470E22-462F-4DC1-844A-C51614565E08}" destId="{5E56CF68-C8BF-4453-BBEA-B7BA906F0388}" srcOrd="0" destOrd="0" parTransId="{3DA6E7C4-6FF8-445C-B368-8848DC6E5610}" sibTransId="{FF0F3978-7C31-4EB2-8630-92292BAFD371}"/>
    <dgm:cxn modelId="{33C60D85-5561-4256-A777-30ABE4A6A0AE}" srcId="{D8470E22-462F-4DC1-844A-C51614565E08}" destId="{CEAAFD07-2C17-4338-8591-C72283AECBC5}" srcOrd="2" destOrd="0" parTransId="{DACD74B7-7E3B-486E-84FE-E3C8D2B0F4D8}" sibTransId="{AF44315E-C35B-4089-A75F-EB2828F89D54}"/>
    <dgm:cxn modelId="{42C47FAA-B26A-4E4D-88B3-111C107CD43A}" type="presOf" srcId="{5E56CF68-C8BF-4453-BBEA-B7BA906F0388}" destId="{BD22B321-9713-44E0-A5FC-2F68A5CA210C}" srcOrd="0" destOrd="0" presId="urn:microsoft.com/office/officeart/2018/5/layout/IconCircleLabelList"/>
    <dgm:cxn modelId="{568069BD-10C1-6448-BB57-DD5C06B0FC0A}" type="presOf" srcId="{CEAAFD07-2C17-4338-8591-C72283AECBC5}" destId="{F09F3968-4D3B-4F19-BE91-14AFDD23D196}" srcOrd="0" destOrd="0" presId="urn:microsoft.com/office/officeart/2018/5/layout/IconCircleLabelList"/>
    <dgm:cxn modelId="{C1CDC9BF-7A38-4071-A7DE-6636429DCB6F}" srcId="{D8470E22-462F-4DC1-844A-C51614565E08}" destId="{9B96383F-8DA2-4E1B-8115-978CEB103C2F}" srcOrd="1" destOrd="0" parTransId="{B0425A7B-B4B0-46DB-A5D0-0CED5DD2E779}" sibTransId="{28BAD444-70CD-4922-9941-5A214B9B0A2C}"/>
    <dgm:cxn modelId="{B72E78DB-D556-2E4B-B666-A2DC5C4C38D8}" type="presOf" srcId="{D8470E22-462F-4DC1-844A-C51614565E08}" destId="{136E521E-0032-474D-A167-50C841B61858}" srcOrd="0" destOrd="0" presId="urn:microsoft.com/office/officeart/2018/5/layout/IconCircleLabelList"/>
    <dgm:cxn modelId="{30E79FDC-51E8-6C4B-A1B9-21F0067B3461}" type="presOf" srcId="{9B96383F-8DA2-4E1B-8115-978CEB103C2F}" destId="{4672A2DF-C205-4735-AAC4-458B9515C607}" srcOrd="0" destOrd="0" presId="urn:microsoft.com/office/officeart/2018/5/layout/IconCircleLabelList"/>
    <dgm:cxn modelId="{2961A103-05B7-E04C-8779-2CD8DCD2947F}" type="presParOf" srcId="{136E521E-0032-474D-A167-50C841B61858}" destId="{8A7F3E8B-5942-4A68-9915-A5D339A6B78F}" srcOrd="0" destOrd="0" presId="urn:microsoft.com/office/officeart/2018/5/layout/IconCircleLabelList"/>
    <dgm:cxn modelId="{BDED7478-9DAB-2044-8D08-1DD8EBEFA814}" type="presParOf" srcId="{8A7F3E8B-5942-4A68-9915-A5D339A6B78F}" destId="{9129D61F-0DD0-4DE1-BC69-4E3C1BA874D5}" srcOrd="0" destOrd="0" presId="urn:microsoft.com/office/officeart/2018/5/layout/IconCircleLabelList"/>
    <dgm:cxn modelId="{02FF9E0D-4EEE-4141-B9A2-BDEA328D97CD}" type="presParOf" srcId="{8A7F3E8B-5942-4A68-9915-A5D339A6B78F}" destId="{9EBFBEC6-F244-444C-9047-A3FD25B29FB3}" srcOrd="1" destOrd="0" presId="urn:microsoft.com/office/officeart/2018/5/layout/IconCircleLabelList"/>
    <dgm:cxn modelId="{16B22177-9687-ED4C-B038-1B0E6DC79C0B}" type="presParOf" srcId="{8A7F3E8B-5942-4A68-9915-A5D339A6B78F}" destId="{4DFCE0D0-0600-4214-8ADD-0D41E76368E4}" srcOrd="2" destOrd="0" presId="urn:microsoft.com/office/officeart/2018/5/layout/IconCircleLabelList"/>
    <dgm:cxn modelId="{9D378A65-9A09-A54E-B007-B54CE1B0EC86}" type="presParOf" srcId="{8A7F3E8B-5942-4A68-9915-A5D339A6B78F}" destId="{BD22B321-9713-44E0-A5FC-2F68A5CA210C}" srcOrd="3" destOrd="0" presId="urn:microsoft.com/office/officeart/2018/5/layout/IconCircleLabelList"/>
    <dgm:cxn modelId="{ECBAC925-E9E8-4A4C-9064-82EBEFD96E97}" type="presParOf" srcId="{136E521E-0032-474D-A167-50C841B61858}" destId="{4F658982-8288-44A4-81CC-B8315DA7B7DD}" srcOrd="1" destOrd="0" presId="urn:microsoft.com/office/officeart/2018/5/layout/IconCircleLabelList"/>
    <dgm:cxn modelId="{54067433-8F4B-0C40-9F65-AAB6EB5AA929}" type="presParOf" srcId="{136E521E-0032-474D-A167-50C841B61858}" destId="{A90F9962-1E03-4471-B2C8-DE91D318F935}" srcOrd="2" destOrd="0" presId="urn:microsoft.com/office/officeart/2018/5/layout/IconCircleLabelList"/>
    <dgm:cxn modelId="{B80B0E89-0F98-534C-B4E2-5658152C72BA}" type="presParOf" srcId="{A90F9962-1E03-4471-B2C8-DE91D318F935}" destId="{041B1F12-A547-49D4-8BB4-074F5FCABDDE}" srcOrd="0" destOrd="0" presId="urn:microsoft.com/office/officeart/2018/5/layout/IconCircleLabelList"/>
    <dgm:cxn modelId="{9F65B61A-7A24-ED45-8A34-5AD7AEDFC09D}" type="presParOf" srcId="{A90F9962-1E03-4471-B2C8-DE91D318F935}" destId="{79242B15-4CB8-46F9-AE07-BAF39F298CBE}" srcOrd="1" destOrd="0" presId="urn:microsoft.com/office/officeart/2018/5/layout/IconCircleLabelList"/>
    <dgm:cxn modelId="{96F3D704-4F63-7046-B740-39CFE8D3624A}" type="presParOf" srcId="{A90F9962-1E03-4471-B2C8-DE91D318F935}" destId="{43232716-CD86-40A1-97A4-F75C8E2987DE}" srcOrd="2" destOrd="0" presId="urn:microsoft.com/office/officeart/2018/5/layout/IconCircleLabelList"/>
    <dgm:cxn modelId="{AE2EFDBC-9805-0A40-9F4B-54D22EE3EE42}" type="presParOf" srcId="{A90F9962-1E03-4471-B2C8-DE91D318F935}" destId="{4672A2DF-C205-4735-AAC4-458B9515C607}" srcOrd="3" destOrd="0" presId="urn:microsoft.com/office/officeart/2018/5/layout/IconCircleLabelList"/>
    <dgm:cxn modelId="{631936D1-4EAA-FB4A-A13E-3832CF5F489C}" type="presParOf" srcId="{136E521E-0032-474D-A167-50C841B61858}" destId="{1137BAFF-C463-46E7-9051-3400CA9392F2}" srcOrd="3" destOrd="0" presId="urn:microsoft.com/office/officeart/2018/5/layout/IconCircleLabelList"/>
    <dgm:cxn modelId="{439B3E4D-91E1-BA46-B423-EE02A34FDAD2}" type="presParOf" srcId="{136E521E-0032-474D-A167-50C841B61858}" destId="{80756126-BEED-4704-B8AF-65951C029406}" srcOrd="4" destOrd="0" presId="urn:microsoft.com/office/officeart/2018/5/layout/IconCircleLabelList"/>
    <dgm:cxn modelId="{2FDE23B0-92FD-4941-9961-3873FE6A88C0}" type="presParOf" srcId="{80756126-BEED-4704-B8AF-65951C029406}" destId="{1578E39A-F561-4FDF-8BCE-FE04DB8FC96B}" srcOrd="0" destOrd="0" presId="urn:microsoft.com/office/officeart/2018/5/layout/IconCircleLabelList"/>
    <dgm:cxn modelId="{A8B3E1CC-12B4-0946-8073-6C61A00F085A}" type="presParOf" srcId="{80756126-BEED-4704-B8AF-65951C029406}" destId="{4074CBC1-D2F9-4046-946E-1CE17F97B6C4}" srcOrd="1" destOrd="0" presId="urn:microsoft.com/office/officeart/2018/5/layout/IconCircleLabelList"/>
    <dgm:cxn modelId="{52D7301C-CB6B-7040-B554-117C7B0B5CB8}" type="presParOf" srcId="{80756126-BEED-4704-B8AF-65951C029406}" destId="{702DB40B-C076-45B7-9426-F2733D208421}" srcOrd="2" destOrd="0" presId="urn:microsoft.com/office/officeart/2018/5/layout/IconCircleLabelList"/>
    <dgm:cxn modelId="{A5CC6537-0D1E-FD4B-9AA1-8B322FC70C19}" type="presParOf" srcId="{80756126-BEED-4704-B8AF-65951C029406}" destId="{F09F3968-4D3B-4F19-BE91-14AFDD23D196}"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EAA92C-037A-4289-BDDB-29CA213EE475}" type="doc">
      <dgm:prSet loTypeId="urn:microsoft.com/office/officeart/2005/8/layout/cycle1" loCatId="cycle" qsTypeId="urn:microsoft.com/office/officeart/2005/8/quickstyle/simple5" qsCatId="simple" csTypeId="urn:microsoft.com/office/officeart/2005/8/colors/accent0_3" csCatId="mainScheme"/>
      <dgm:spPr/>
      <dgm:t>
        <a:bodyPr/>
        <a:lstStyle/>
        <a:p>
          <a:endParaRPr lang="en-US"/>
        </a:p>
      </dgm:t>
    </dgm:pt>
    <dgm:pt modelId="{D2AD4391-3A6A-4ABB-8E40-56A2E252DEF5}">
      <dgm:prSet/>
      <dgm:spPr/>
      <dgm:t>
        <a:bodyPr/>
        <a:lstStyle/>
        <a:p>
          <a:r>
            <a:rPr lang="en-US" b="1"/>
            <a:t>A. More Expressive Prompts</a:t>
          </a:r>
          <a:endParaRPr lang="en-US"/>
        </a:p>
      </dgm:t>
    </dgm:pt>
    <dgm:pt modelId="{D3595833-900C-438D-AFD1-DA7E4C35D5DA}" type="parTrans" cxnId="{57F6DBAF-8535-4A8B-9AF8-F60E2C217F64}">
      <dgm:prSet/>
      <dgm:spPr/>
      <dgm:t>
        <a:bodyPr/>
        <a:lstStyle/>
        <a:p>
          <a:endParaRPr lang="en-US"/>
        </a:p>
      </dgm:t>
    </dgm:pt>
    <dgm:pt modelId="{C2AA8728-3F6B-42D6-A7E0-2807B47E5EC5}" type="sibTrans" cxnId="{57F6DBAF-8535-4A8B-9AF8-F60E2C217F64}">
      <dgm:prSet/>
      <dgm:spPr/>
      <dgm:t>
        <a:bodyPr/>
        <a:lstStyle/>
        <a:p>
          <a:endParaRPr lang="en-US"/>
        </a:p>
      </dgm:t>
    </dgm:pt>
    <dgm:pt modelId="{3B35D276-508E-4AF2-83FF-E084E0235B68}">
      <dgm:prSet/>
      <dgm:spPr/>
      <dgm:t>
        <a:bodyPr/>
        <a:lstStyle/>
        <a:p>
          <a:r>
            <a:rPr lang="en-US"/>
            <a:t>As language models evolve, the ability to infer emotional subtext and design intention will improve:</a:t>
          </a:r>
        </a:p>
      </dgm:t>
    </dgm:pt>
    <dgm:pt modelId="{AF6C06DC-417C-44E6-ACC2-12F3D470733B}" type="parTrans" cxnId="{CB0994B1-8155-40B7-A718-33825AA3316E}">
      <dgm:prSet/>
      <dgm:spPr/>
      <dgm:t>
        <a:bodyPr/>
        <a:lstStyle/>
        <a:p>
          <a:endParaRPr lang="en-US"/>
        </a:p>
      </dgm:t>
    </dgm:pt>
    <dgm:pt modelId="{3475B648-5462-4A1E-88D7-417113498DF2}" type="sibTrans" cxnId="{CB0994B1-8155-40B7-A718-33825AA3316E}">
      <dgm:prSet/>
      <dgm:spPr/>
      <dgm:t>
        <a:bodyPr/>
        <a:lstStyle/>
        <a:p>
          <a:endParaRPr lang="en-US"/>
        </a:p>
      </dgm:t>
    </dgm:pt>
    <dgm:pt modelId="{B1C7EF99-9EB2-409B-98CB-51E6AEBE90F6}">
      <dgm:prSet/>
      <dgm:spPr/>
      <dgm:t>
        <a:bodyPr/>
        <a:lstStyle/>
        <a:p>
          <a:r>
            <a:rPr lang="en-US"/>
            <a:t>“Make this feel nostalgic” may soon yield layouts with sepia tones and retro fonts</a:t>
          </a:r>
        </a:p>
      </dgm:t>
    </dgm:pt>
    <dgm:pt modelId="{CE870253-A40B-4C99-8982-0E5E3141273F}" type="parTrans" cxnId="{1A1BF57D-3E44-4193-A3B7-98E47ACFF3E7}">
      <dgm:prSet/>
      <dgm:spPr/>
      <dgm:t>
        <a:bodyPr/>
        <a:lstStyle/>
        <a:p>
          <a:endParaRPr lang="en-US"/>
        </a:p>
      </dgm:t>
    </dgm:pt>
    <dgm:pt modelId="{1BA06AF8-2D52-43F8-B509-3B418DB9220B}" type="sibTrans" cxnId="{1A1BF57D-3E44-4193-A3B7-98E47ACFF3E7}">
      <dgm:prSet/>
      <dgm:spPr/>
      <dgm:t>
        <a:bodyPr/>
        <a:lstStyle/>
        <a:p>
          <a:endParaRPr lang="en-US"/>
        </a:p>
      </dgm:t>
    </dgm:pt>
    <dgm:pt modelId="{08D9A116-866B-4C48-BB7C-38F63101E1B3}">
      <dgm:prSet/>
      <dgm:spPr/>
      <dgm:t>
        <a:bodyPr/>
        <a:lstStyle/>
        <a:p>
          <a:r>
            <a:rPr lang="en-US" b="1"/>
            <a:t>B. Templates &amp; Reuse</a:t>
          </a:r>
          <a:endParaRPr lang="en-US"/>
        </a:p>
      </dgm:t>
    </dgm:pt>
    <dgm:pt modelId="{314D74AE-E4E7-4EA3-AF2B-883159D97B82}" type="parTrans" cxnId="{AAE05791-C5C7-4892-AE20-1B2430CFD4C8}">
      <dgm:prSet/>
      <dgm:spPr/>
      <dgm:t>
        <a:bodyPr/>
        <a:lstStyle/>
        <a:p>
          <a:endParaRPr lang="en-US"/>
        </a:p>
      </dgm:t>
    </dgm:pt>
    <dgm:pt modelId="{27AD0CD0-F9DC-48C1-B40F-71DC41473AEE}" type="sibTrans" cxnId="{AAE05791-C5C7-4892-AE20-1B2430CFD4C8}">
      <dgm:prSet/>
      <dgm:spPr/>
      <dgm:t>
        <a:bodyPr/>
        <a:lstStyle/>
        <a:p>
          <a:endParaRPr lang="en-US"/>
        </a:p>
      </dgm:t>
    </dgm:pt>
    <dgm:pt modelId="{FFD5A2D3-25B3-462B-A3FE-637E133EE920}">
      <dgm:prSet/>
      <dgm:spPr/>
      <dgm:t>
        <a:bodyPr/>
        <a:lstStyle/>
        <a:p>
          <a:r>
            <a:rPr lang="en-US"/>
            <a:t>Coders will be able to save their vibe-coded outputs as thematic modules</a:t>
          </a:r>
        </a:p>
      </dgm:t>
    </dgm:pt>
    <dgm:pt modelId="{8BFE64DB-177A-4206-908C-50E6D9E2426F}" type="parTrans" cxnId="{CA36DA6E-3AB9-4BE6-A6C2-613AB88E75E9}">
      <dgm:prSet/>
      <dgm:spPr/>
      <dgm:t>
        <a:bodyPr/>
        <a:lstStyle/>
        <a:p>
          <a:endParaRPr lang="en-US"/>
        </a:p>
      </dgm:t>
    </dgm:pt>
    <dgm:pt modelId="{1D28BC7B-FF14-4A7A-989C-7243D77779E1}" type="sibTrans" cxnId="{CA36DA6E-3AB9-4BE6-A6C2-613AB88E75E9}">
      <dgm:prSet/>
      <dgm:spPr/>
      <dgm:t>
        <a:bodyPr/>
        <a:lstStyle/>
        <a:p>
          <a:endParaRPr lang="en-US"/>
        </a:p>
      </dgm:t>
    </dgm:pt>
    <dgm:pt modelId="{2E9C2428-1764-402C-97D6-BA142D04D982}">
      <dgm:prSet/>
      <dgm:spPr/>
      <dgm:t>
        <a:bodyPr/>
        <a:lstStyle/>
        <a:p>
          <a:r>
            <a:rPr lang="en-US"/>
            <a:t>Communities can remix and reskin vibe-coded frameworks</a:t>
          </a:r>
        </a:p>
      </dgm:t>
    </dgm:pt>
    <dgm:pt modelId="{B2A785AE-8DBC-49A3-AC52-8A25D3037936}" type="parTrans" cxnId="{1AF72BD9-065F-4DC3-A4F2-41C63E87F89D}">
      <dgm:prSet/>
      <dgm:spPr/>
      <dgm:t>
        <a:bodyPr/>
        <a:lstStyle/>
        <a:p>
          <a:endParaRPr lang="en-US"/>
        </a:p>
      </dgm:t>
    </dgm:pt>
    <dgm:pt modelId="{F7594486-DBE0-4B25-880C-70085F5D8D23}" type="sibTrans" cxnId="{1AF72BD9-065F-4DC3-A4F2-41C63E87F89D}">
      <dgm:prSet/>
      <dgm:spPr/>
      <dgm:t>
        <a:bodyPr/>
        <a:lstStyle/>
        <a:p>
          <a:endParaRPr lang="en-US"/>
        </a:p>
      </dgm:t>
    </dgm:pt>
    <dgm:pt modelId="{81B8943A-9F8C-49D0-9B18-47DF7D770646}">
      <dgm:prSet/>
      <dgm:spPr/>
      <dgm:t>
        <a:bodyPr/>
        <a:lstStyle/>
        <a:p>
          <a:r>
            <a:rPr lang="en-US" b="1"/>
            <a:t>C. Ethical Considerations</a:t>
          </a:r>
          <a:endParaRPr lang="en-US"/>
        </a:p>
      </dgm:t>
    </dgm:pt>
    <dgm:pt modelId="{BCAC5C56-367F-44CD-AD15-EE39784CA9B2}" type="parTrans" cxnId="{BD15632A-56BA-47C4-BE7D-EEB317777B43}">
      <dgm:prSet/>
      <dgm:spPr/>
      <dgm:t>
        <a:bodyPr/>
        <a:lstStyle/>
        <a:p>
          <a:endParaRPr lang="en-US"/>
        </a:p>
      </dgm:t>
    </dgm:pt>
    <dgm:pt modelId="{FC0D2A1A-A383-4079-B35D-A4F1BAB4126A}" type="sibTrans" cxnId="{BD15632A-56BA-47C4-BE7D-EEB317777B43}">
      <dgm:prSet/>
      <dgm:spPr/>
      <dgm:t>
        <a:bodyPr/>
        <a:lstStyle/>
        <a:p>
          <a:endParaRPr lang="en-US"/>
        </a:p>
      </dgm:t>
    </dgm:pt>
    <dgm:pt modelId="{1DB91E25-C6CC-462A-AF69-75BDBC906D8F}">
      <dgm:prSet/>
      <dgm:spPr/>
      <dgm:t>
        <a:bodyPr/>
        <a:lstStyle/>
        <a:p>
          <a:r>
            <a:rPr lang="en-US"/>
            <a:t>Clearly annotate what was AI-generated</a:t>
          </a:r>
        </a:p>
      </dgm:t>
    </dgm:pt>
    <dgm:pt modelId="{1E3AE029-45DA-41BB-8F28-B27DA5F47DD4}" type="parTrans" cxnId="{501998BF-BE90-4E90-8882-DB21E5207363}">
      <dgm:prSet/>
      <dgm:spPr/>
      <dgm:t>
        <a:bodyPr/>
        <a:lstStyle/>
        <a:p>
          <a:endParaRPr lang="en-US"/>
        </a:p>
      </dgm:t>
    </dgm:pt>
    <dgm:pt modelId="{68CCBF17-D115-4C69-9A80-6F37E814B6BF}" type="sibTrans" cxnId="{501998BF-BE90-4E90-8882-DB21E5207363}">
      <dgm:prSet/>
      <dgm:spPr/>
      <dgm:t>
        <a:bodyPr/>
        <a:lstStyle/>
        <a:p>
          <a:endParaRPr lang="en-US"/>
        </a:p>
      </dgm:t>
    </dgm:pt>
    <dgm:pt modelId="{E0EFC8DE-9635-4D3E-9BAF-08ABD583EF8D}">
      <dgm:prSet/>
      <dgm:spPr/>
      <dgm:t>
        <a:bodyPr/>
        <a:lstStyle/>
        <a:p>
          <a:r>
            <a:rPr lang="en-US"/>
            <a:t>Consider the emotional impact of generated content</a:t>
          </a:r>
        </a:p>
      </dgm:t>
    </dgm:pt>
    <dgm:pt modelId="{72FFD2AD-5B04-4564-9E94-42DD7A9C7727}" type="parTrans" cxnId="{4163E285-58EF-4638-A004-65AB7BB60A0A}">
      <dgm:prSet/>
      <dgm:spPr/>
      <dgm:t>
        <a:bodyPr/>
        <a:lstStyle/>
        <a:p>
          <a:endParaRPr lang="en-US"/>
        </a:p>
      </dgm:t>
    </dgm:pt>
    <dgm:pt modelId="{D4AC77EB-C86F-4EFB-87B5-FE33B8514348}" type="sibTrans" cxnId="{4163E285-58EF-4638-A004-65AB7BB60A0A}">
      <dgm:prSet/>
      <dgm:spPr/>
      <dgm:t>
        <a:bodyPr/>
        <a:lstStyle/>
        <a:p>
          <a:endParaRPr lang="en-US"/>
        </a:p>
      </dgm:t>
    </dgm:pt>
    <dgm:pt modelId="{CBF7CB41-6193-4C20-8993-62E5CD309458}">
      <dgm:prSet/>
      <dgm:spPr/>
      <dgm:t>
        <a:bodyPr/>
        <a:lstStyle/>
        <a:p>
          <a:r>
            <a:rPr lang="en-US"/>
            <a:t>Build inclusive, non-extractive interactions</a:t>
          </a:r>
        </a:p>
      </dgm:t>
    </dgm:pt>
    <dgm:pt modelId="{A45BA0F9-535E-4486-B771-E7053231176F}" type="parTrans" cxnId="{7E035A14-5A35-407A-A687-72E5D4A499C3}">
      <dgm:prSet/>
      <dgm:spPr/>
      <dgm:t>
        <a:bodyPr/>
        <a:lstStyle/>
        <a:p>
          <a:endParaRPr lang="en-US"/>
        </a:p>
      </dgm:t>
    </dgm:pt>
    <dgm:pt modelId="{963BEB2A-E5FE-4953-921B-71647C85F901}" type="sibTrans" cxnId="{7E035A14-5A35-407A-A687-72E5D4A499C3}">
      <dgm:prSet/>
      <dgm:spPr/>
      <dgm:t>
        <a:bodyPr/>
        <a:lstStyle/>
        <a:p>
          <a:endParaRPr lang="en-US"/>
        </a:p>
      </dgm:t>
    </dgm:pt>
    <dgm:pt modelId="{681DB8ED-31E8-4440-8D14-4598A8714BC1}" type="pres">
      <dgm:prSet presAssocID="{A5EAA92C-037A-4289-BDDB-29CA213EE475}" presName="cycle" presStyleCnt="0">
        <dgm:presLayoutVars>
          <dgm:dir/>
          <dgm:resizeHandles val="exact"/>
        </dgm:presLayoutVars>
      </dgm:prSet>
      <dgm:spPr/>
    </dgm:pt>
    <dgm:pt modelId="{123EDBBD-8406-5B43-91A3-1C483D7F36EE}" type="pres">
      <dgm:prSet presAssocID="{D2AD4391-3A6A-4ABB-8E40-56A2E252DEF5}" presName="dummy" presStyleCnt="0"/>
      <dgm:spPr/>
    </dgm:pt>
    <dgm:pt modelId="{66C1E06C-361B-C945-A121-957B2973A900}" type="pres">
      <dgm:prSet presAssocID="{D2AD4391-3A6A-4ABB-8E40-56A2E252DEF5}" presName="node" presStyleLbl="revTx" presStyleIdx="0" presStyleCnt="4">
        <dgm:presLayoutVars>
          <dgm:bulletEnabled val="1"/>
        </dgm:presLayoutVars>
      </dgm:prSet>
      <dgm:spPr/>
    </dgm:pt>
    <dgm:pt modelId="{FA7BCFDE-115A-694C-A971-349A6C90696F}" type="pres">
      <dgm:prSet presAssocID="{C2AA8728-3F6B-42D6-A7E0-2807B47E5EC5}" presName="sibTrans" presStyleLbl="node1" presStyleIdx="0" presStyleCnt="4"/>
      <dgm:spPr/>
    </dgm:pt>
    <dgm:pt modelId="{D84A3708-536D-8A4D-BE65-1C5BCAC2A601}" type="pres">
      <dgm:prSet presAssocID="{3B35D276-508E-4AF2-83FF-E084E0235B68}" presName="dummy" presStyleCnt="0"/>
      <dgm:spPr/>
    </dgm:pt>
    <dgm:pt modelId="{C062E3BC-9362-3643-BB51-D3B6B71A3702}" type="pres">
      <dgm:prSet presAssocID="{3B35D276-508E-4AF2-83FF-E084E0235B68}" presName="node" presStyleLbl="revTx" presStyleIdx="1" presStyleCnt="4">
        <dgm:presLayoutVars>
          <dgm:bulletEnabled val="1"/>
        </dgm:presLayoutVars>
      </dgm:prSet>
      <dgm:spPr/>
    </dgm:pt>
    <dgm:pt modelId="{72B43349-F7BC-894D-B74E-60598B1DA4D6}" type="pres">
      <dgm:prSet presAssocID="{3475B648-5462-4A1E-88D7-417113498DF2}" presName="sibTrans" presStyleLbl="node1" presStyleIdx="1" presStyleCnt="4"/>
      <dgm:spPr/>
    </dgm:pt>
    <dgm:pt modelId="{DFEC6AAC-A524-604B-A8F8-5E3D788A60E7}" type="pres">
      <dgm:prSet presAssocID="{08D9A116-866B-4C48-BB7C-38F63101E1B3}" presName="dummy" presStyleCnt="0"/>
      <dgm:spPr/>
    </dgm:pt>
    <dgm:pt modelId="{9C2715F9-7B27-9E44-B75D-F31280C132DC}" type="pres">
      <dgm:prSet presAssocID="{08D9A116-866B-4C48-BB7C-38F63101E1B3}" presName="node" presStyleLbl="revTx" presStyleIdx="2" presStyleCnt="4">
        <dgm:presLayoutVars>
          <dgm:bulletEnabled val="1"/>
        </dgm:presLayoutVars>
      </dgm:prSet>
      <dgm:spPr/>
    </dgm:pt>
    <dgm:pt modelId="{EF2047DE-F15B-F74C-8070-C2D3FEC58737}" type="pres">
      <dgm:prSet presAssocID="{27AD0CD0-F9DC-48C1-B40F-71DC41473AEE}" presName="sibTrans" presStyleLbl="node1" presStyleIdx="2" presStyleCnt="4"/>
      <dgm:spPr/>
    </dgm:pt>
    <dgm:pt modelId="{FA5DFA29-7850-8E40-8D74-143FF67C1C64}" type="pres">
      <dgm:prSet presAssocID="{81B8943A-9F8C-49D0-9B18-47DF7D770646}" presName="dummy" presStyleCnt="0"/>
      <dgm:spPr/>
    </dgm:pt>
    <dgm:pt modelId="{C9521992-C9ED-344E-8B9D-112685337469}" type="pres">
      <dgm:prSet presAssocID="{81B8943A-9F8C-49D0-9B18-47DF7D770646}" presName="node" presStyleLbl="revTx" presStyleIdx="3" presStyleCnt="4">
        <dgm:presLayoutVars>
          <dgm:bulletEnabled val="1"/>
        </dgm:presLayoutVars>
      </dgm:prSet>
      <dgm:spPr/>
    </dgm:pt>
    <dgm:pt modelId="{1AF77347-41CC-7E4B-B214-2549500351F7}" type="pres">
      <dgm:prSet presAssocID="{FC0D2A1A-A383-4079-B35D-A4F1BAB4126A}" presName="sibTrans" presStyleLbl="node1" presStyleIdx="3" presStyleCnt="4"/>
      <dgm:spPr/>
    </dgm:pt>
  </dgm:ptLst>
  <dgm:cxnLst>
    <dgm:cxn modelId="{7E035A14-5A35-407A-A687-72E5D4A499C3}" srcId="{81B8943A-9F8C-49D0-9B18-47DF7D770646}" destId="{CBF7CB41-6193-4C20-8993-62E5CD309458}" srcOrd="2" destOrd="0" parTransId="{A45BA0F9-535E-4486-B771-E7053231176F}" sibTransId="{963BEB2A-E5FE-4953-921B-71647C85F901}"/>
    <dgm:cxn modelId="{F7E70228-A149-1B4B-9EAA-426F7A65891D}" type="presOf" srcId="{A5EAA92C-037A-4289-BDDB-29CA213EE475}" destId="{681DB8ED-31E8-4440-8D14-4598A8714BC1}" srcOrd="0" destOrd="0" presId="urn:microsoft.com/office/officeart/2005/8/layout/cycle1"/>
    <dgm:cxn modelId="{BD15632A-56BA-47C4-BE7D-EEB317777B43}" srcId="{A5EAA92C-037A-4289-BDDB-29CA213EE475}" destId="{81B8943A-9F8C-49D0-9B18-47DF7D770646}" srcOrd="3" destOrd="0" parTransId="{BCAC5C56-367F-44CD-AD15-EE39784CA9B2}" sibTransId="{FC0D2A1A-A383-4079-B35D-A4F1BAB4126A}"/>
    <dgm:cxn modelId="{D7A4EF2E-3480-0640-ADF0-133E2DBD4A8B}" type="presOf" srcId="{D2AD4391-3A6A-4ABB-8E40-56A2E252DEF5}" destId="{66C1E06C-361B-C945-A121-957B2973A900}" srcOrd="0" destOrd="0" presId="urn:microsoft.com/office/officeart/2005/8/layout/cycle1"/>
    <dgm:cxn modelId="{32E2113F-404E-B94A-8119-22D474C3AB4A}" type="presOf" srcId="{C2AA8728-3F6B-42D6-A7E0-2807B47E5EC5}" destId="{FA7BCFDE-115A-694C-A971-349A6C90696F}" srcOrd="0" destOrd="0" presId="urn:microsoft.com/office/officeart/2005/8/layout/cycle1"/>
    <dgm:cxn modelId="{7889B84F-CD84-D540-AD45-0C4FF0065ECE}" type="presOf" srcId="{08D9A116-866B-4C48-BB7C-38F63101E1B3}" destId="{9C2715F9-7B27-9E44-B75D-F31280C132DC}" srcOrd="0" destOrd="0" presId="urn:microsoft.com/office/officeart/2005/8/layout/cycle1"/>
    <dgm:cxn modelId="{BE258950-26C1-BA4A-BF34-CE6D7C391237}" type="presOf" srcId="{81B8943A-9F8C-49D0-9B18-47DF7D770646}" destId="{C9521992-C9ED-344E-8B9D-112685337469}" srcOrd="0" destOrd="0" presId="urn:microsoft.com/office/officeart/2005/8/layout/cycle1"/>
    <dgm:cxn modelId="{759E9051-A2EE-574B-91B3-3FFAE3151459}" type="presOf" srcId="{E0EFC8DE-9635-4D3E-9BAF-08ABD583EF8D}" destId="{C9521992-C9ED-344E-8B9D-112685337469}" srcOrd="0" destOrd="2" presId="urn:microsoft.com/office/officeart/2005/8/layout/cycle1"/>
    <dgm:cxn modelId="{3DB7FC5C-87CF-EA41-88BB-065892F39AC1}" type="presOf" srcId="{FC0D2A1A-A383-4079-B35D-A4F1BAB4126A}" destId="{1AF77347-41CC-7E4B-B214-2549500351F7}" srcOrd="0" destOrd="0" presId="urn:microsoft.com/office/officeart/2005/8/layout/cycle1"/>
    <dgm:cxn modelId="{6D02D65E-35F1-7D44-896C-72377D37D693}" type="presOf" srcId="{1DB91E25-C6CC-462A-AF69-75BDBC906D8F}" destId="{C9521992-C9ED-344E-8B9D-112685337469}" srcOrd="0" destOrd="1" presId="urn:microsoft.com/office/officeart/2005/8/layout/cycle1"/>
    <dgm:cxn modelId="{CA36DA6E-3AB9-4BE6-A6C2-613AB88E75E9}" srcId="{08D9A116-866B-4C48-BB7C-38F63101E1B3}" destId="{FFD5A2D3-25B3-462B-A3FE-637E133EE920}" srcOrd="0" destOrd="0" parTransId="{8BFE64DB-177A-4206-908C-50E6D9E2426F}" sibTransId="{1D28BC7B-FF14-4A7A-989C-7243D77779E1}"/>
    <dgm:cxn modelId="{A550FD72-9F32-2C42-97E4-F365A70FD3E1}" type="presOf" srcId="{3B35D276-508E-4AF2-83FF-E084E0235B68}" destId="{C062E3BC-9362-3643-BB51-D3B6B71A3702}" srcOrd="0" destOrd="0" presId="urn:microsoft.com/office/officeart/2005/8/layout/cycle1"/>
    <dgm:cxn modelId="{D2AC1277-DCAA-DC4A-9857-05A7AD072B6E}" type="presOf" srcId="{B1C7EF99-9EB2-409B-98CB-51E6AEBE90F6}" destId="{C062E3BC-9362-3643-BB51-D3B6B71A3702}" srcOrd="0" destOrd="1" presId="urn:microsoft.com/office/officeart/2005/8/layout/cycle1"/>
    <dgm:cxn modelId="{1A1BF57D-3E44-4193-A3B7-98E47ACFF3E7}" srcId="{3B35D276-508E-4AF2-83FF-E084E0235B68}" destId="{B1C7EF99-9EB2-409B-98CB-51E6AEBE90F6}" srcOrd="0" destOrd="0" parTransId="{CE870253-A40B-4C99-8982-0E5E3141273F}" sibTransId="{1BA06AF8-2D52-43F8-B509-3B418DB9220B}"/>
    <dgm:cxn modelId="{4163E285-58EF-4638-A004-65AB7BB60A0A}" srcId="{81B8943A-9F8C-49D0-9B18-47DF7D770646}" destId="{E0EFC8DE-9635-4D3E-9BAF-08ABD583EF8D}" srcOrd="1" destOrd="0" parTransId="{72FFD2AD-5B04-4564-9E94-42DD7A9C7727}" sibTransId="{D4AC77EB-C86F-4EFB-87B5-FE33B8514348}"/>
    <dgm:cxn modelId="{AAE05791-C5C7-4892-AE20-1B2430CFD4C8}" srcId="{A5EAA92C-037A-4289-BDDB-29CA213EE475}" destId="{08D9A116-866B-4C48-BB7C-38F63101E1B3}" srcOrd="2" destOrd="0" parTransId="{314D74AE-E4E7-4EA3-AF2B-883159D97B82}" sibTransId="{27AD0CD0-F9DC-48C1-B40F-71DC41473AEE}"/>
    <dgm:cxn modelId="{CA54FDA0-E911-7D40-B9C7-975EB0DBDD83}" type="presOf" srcId="{2E9C2428-1764-402C-97D6-BA142D04D982}" destId="{9C2715F9-7B27-9E44-B75D-F31280C132DC}" srcOrd="0" destOrd="2" presId="urn:microsoft.com/office/officeart/2005/8/layout/cycle1"/>
    <dgm:cxn modelId="{735C28A1-9EAD-8043-ABA7-38BC8930A0A4}" type="presOf" srcId="{FFD5A2D3-25B3-462B-A3FE-637E133EE920}" destId="{9C2715F9-7B27-9E44-B75D-F31280C132DC}" srcOrd="0" destOrd="1" presId="urn:microsoft.com/office/officeart/2005/8/layout/cycle1"/>
    <dgm:cxn modelId="{57F6DBAF-8535-4A8B-9AF8-F60E2C217F64}" srcId="{A5EAA92C-037A-4289-BDDB-29CA213EE475}" destId="{D2AD4391-3A6A-4ABB-8E40-56A2E252DEF5}" srcOrd="0" destOrd="0" parTransId="{D3595833-900C-438D-AFD1-DA7E4C35D5DA}" sibTransId="{C2AA8728-3F6B-42D6-A7E0-2807B47E5EC5}"/>
    <dgm:cxn modelId="{CB0994B1-8155-40B7-A718-33825AA3316E}" srcId="{A5EAA92C-037A-4289-BDDB-29CA213EE475}" destId="{3B35D276-508E-4AF2-83FF-E084E0235B68}" srcOrd="1" destOrd="0" parTransId="{AF6C06DC-417C-44E6-ACC2-12F3D470733B}" sibTransId="{3475B648-5462-4A1E-88D7-417113498DF2}"/>
    <dgm:cxn modelId="{68B836B2-2505-DB48-855D-79EF463496CE}" type="presOf" srcId="{3475B648-5462-4A1E-88D7-417113498DF2}" destId="{72B43349-F7BC-894D-B74E-60598B1DA4D6}" srcOrd="0" destOrd="0" presId="urn:microsoft.com/office/officeart/2005/8/layout/cycle1"/>
    <dgm:cxn modelId="{501998BF-BE90-4E90-8882-DB21E5207363}" srcId="{81B8943A-9F8C-49D0-9B18-47DF7D770646}" destId="{1DB91E25-C6CC-462A-AF69-75BDBC906D8F}" srcOrd="0" destOrd="0" parTransId="{1E3AE029-45DA-41BB-8F28-B27DA5F47DD4}" sibTransId="{68CCBF17-D115-4C69-9A80-6F37E814B6BF}"/>
    <dgm:cxn modelId="{1AF72BD9-065F-4DC3-A4F2-41C63E87F89D}" srcId="{08D9A116-866B-4C48-BB7C-38F63101E1B3}" destId="{2E9C2428-1764-402C-97D6-BA142D04D982}" srcOrd="1" destOrd="0" parTransId="{B2A785AE-8DBC-49A3-AC52-8A25D3037936}" sibTransId="{F7594486-DBE0-4B25-880C-70085F5D8D23}"/>
    <dgm:cxn modelId="{96EBCFF8-29C9-DF4E-9B84-A38514425838}" type="presOf" srcId="{CBF7CB41-6193-4C20-8993-62E5CD309458}" destId="{C9521992-C9ED-344E-8B9D-112685337469}" srcOrd="0" destOrd="3" presId="urn:microsoft.com/office/officeart/2005/8/layout/cycle1"/>
    <dgm:cxn modelId="{508421FA-8EFC-3047-B60A-BF0DFD6E92F4}" type="presOf" srcId="{27AD0CD0-F9DC-48C1-B40F-71DC41473AEE}" destId="{EF2047DE-F15B-F74C-8070-C2D3FEC58737}" srcOrd="0" destOrd="0" presId="urn:microsoft.com/office/officeart/2005/8/layout/cycle1"/>
    <dgm:cxn modelId="{7681C0A5-21BF-1140-B01A-E4BA64467F21}" type="presParOf" srcId="{681DB8ED-31E8-4440-8D14-4598A8714BC1}" destId="{123EDBBD-8406-5B43-91A3-1C483D7F36EE}" srcOrd="0" destOrd="0" presId="urn:microsoft.com/office/officeart/2005/8/layout/cycle1"/>
    <dgm:cxn modelId="{F21E7621-3AFB-CC4D-829A-F0E70BE49A4E}" type="presParOf" srcId="{681DB8ED-31E8-4440-8D14-4598A8714BC1}" destId="{66C1E06C-361B-C945-A121-957B2973A900}" srcOrd="1" destOrd="0" presId="urn:microsoft.com/office/officeart/2005/8/layout/cycle1"/>
    <dgm:cxn modelId="{18EDF746-A85B-CB47-AA13-7D1A6B645B06}" type="presParOf" srcId="{681DB8ED-31E8-4440-8D14-4598A8714BC1}" destId="{FA7BCFDE-115A-694C-A971-349A6C90696F}" srcOrd="2" destOrd="0" presId="urn:microsoft.com/office/officeart/2005/8/layout/cycle1"/>
    <dgm:cxn modelId="{7D5D3019-786B-C441-8F8A-BD0B040022E6}" type="presParOf" srcId="{681DB8ED-31E8-4440-8D14-4598A8714BC1}" destId="{D84A3708-536D-8A4D-BE65-1C5BCAC2A601}" srcOrd="3" destOrd="0" presId="urn:microsoft.com/office/officeart/2005/8/layout/cycle1"/>
    <dgm:cxn modelId="{6E9488D4-FDC3-3640-8D93-DC294D96E647}" type="presParOf" srcId="{681DB8ED-31E8-4440-8D14-4598A8714BC1}" destId="{C062E3BC-9362-3643-BB51-D3B6B71A3702}" srcOrd="4" destOrd="0" presId="urn:microsoft.com/office/officeart/2005/8/layout/cycle1"/>
    <dgm:cxn modelId="{CB16C560-5147-3C43-99D5-38FE5732815C}" type="presParOf" srcId="{681DB8ED-31E8-4440-8D14-4598A8714BC1}" destId="{72B43349-F7BC-894D-B74E-60598B1DA4D6}" srcOrd="5" destOrd="0" presId="urn:microsoft.com/office/officeart/2005/8/layout/cycle1"/>
    <dgm:cxn modelId="{47CF72E6-79B4-6742-A975-6D79B014AB25}" type="presParOf" srcId="{681DB8ED-31E8-4440-8D14-4598A8714BC1}" destId="{DFEC6AAC-A524-604B-A8F8-5E3D788A60E7}" srcOrd="6" destOrd="0" presId="urn:microsoft.com/office/officeart/2005/8/layout/cycle1"/>
    <dgm:cxn modelId="{0373D0AC-63D5-B842-80CE-2EC60ED73740}" type="presParOf" srcId="{681DB8ED-31E8-4440-8D14-4598A8714BC1}" destId="{9C2715F9-7B27-9E44-B75D-F31280C132DC}" srcOrd="7" destOrd="0" presId="urn:microsoft.com/office/officeart/2005/8/layout/cycle1"/>
    <dgm:cxn modelId="{AFCE264E-FCA8-8348-9771-BC95EBADCF5B}" type="presParOf" srcId="{681DB8ED-31E8-4440-8D14-4598A8714BC1}" destId="{EF2047DE-F15B-F74C-8070-C2D3FEC58737}" srcOrd="8" destOrd="0" presId="urn:microsoft.com/office/officeart/2005/8/layout/cycle1"/>
    <dgm:cxn modelId="{6387AD65-6117-D14D-BC35-E3D9B7A37548}" type="presParOf" srcId="{681DB8ED-31E8-4440-8D14-4598A8714BC1}" destId="{FA5DFA29-7850-8E40-8D74-143FF67C1C64}" srcOrd="9" destOrd="0" presId="urn:microsoft.com/office/officeart/2005/8/layout/cycle1"/>
    <dgm:cxn modelId="{BCA5F529-0E07-6641-8A6D-644C3D65CB72}" type="presParOf" srcId="{681DB8ED-31E8-4440-8D14-4598A8714BC1}" destId="{C9521992-C9ED-344E-8B9D-112685337469}" srcOrd="10" destOrd="0" presId="urn:microsoft.com/office/officeart/2005/8/layout/cycle1"/>
    <dgm:cxn modelId="{4BF7CBCD-E46A-814C-B81E-7760C78F7B3C}" type="presParOf" srcId="{681DB8ED-31E8-4440-8D14-4598A8714BC1}" destId="{1AF77347-41CC-7E4B-B214-2549500351F7}"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9D61F-0DD0-4DE1-BC69-4E3C1BA874D5}">
      <dsp:nvSpPr>
        <dsp:cNvPr id="0" name=""/>
        <dsp:cNvSpPr/>
      </dsp:nvSpPr>
      <dsp:spPr>
        <a:xfrm>
          <a:off x="679050" y="578169"/>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BFBEC6-F244-444C-9047-A3FD25B29FB3}">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22B321-9713-44E0-A5FC-2F68A5CA210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A. Key Ingredients</a:t>
          </a:r>
          <a:endParaRPr lang="en-US" sz="2300" kern="1200"/>
        </a:p>
      </dsp:txBody>
      <dsp:txXfrm>
        <a:off x="75768" y="3053169"/>
        <a:ext cx="3093750" cy="720000"/>
      </dsp:txXfrm>
    </dsp:sp>
    <dsp:sp modelId="{041B1F12-A547-49D4-8BB4-074F5FCABDDE}">
      <dsp:nvSpPr>
        <dsp:cNvPr id="0" name=""/>
        <dsp:cNvSpPr/>
      </dsp:nvSpPr>
      <dsp:spPr>
        <a:xfrm>
          <a:off x="4314206" y="578169"/>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242B15-4CB8-46F9-AE07-BAF39F298CBE}">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72A2DF-C205-4735-AAC4-458B9515C607}">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B. How AI Supports the Vibe</a:t>
          </a:r>
          <a:endParaRPr lang="en-US" sz="2300" kern="1200"/>
        </a:p>
      </dsp:txBody>
      <dsp:txXfrm>
        <a:off x="3710925" y="3053169"/>
        <a:ext cx="3093750" cy="720000"/>
      </dsp:txXfrm>
    </dsp:sp>
    <dsp:sp modelId="{1578E39A-F561-4FDF-8BCE-FE04DB8FC96B}">
      <dsp:nvSpPr>
        <dsp:cNvPr id="0" name=""/>
        <dsp:cNvSpPr/>
      </dsp:nvSpPr>
      <dsp:spPr>
        <a:xfrm>
          <a:off x="7949362" y="578169"/>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74CBC1-D2F9-4046-946E-1CE17F97B6C4}">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F3968-4D3B-4F19-BE91-14AFDD23D196}">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C. Best Practices</a:t>
          </a:r>
          <a:endParaRPr lang="en-US" sz="2300" kern="1200"/>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1E06C-361B-C945-A121-957B2973A900}">
      <dsp:nvSpPr>
        <dsp:cNvPr id="0" name=""/>
        <dsp:cNvSpPr/>
      </dsp:nvSpPr>
      <dsp:spPr>
        <a:xfrm>
          <a:off x="3231440" y="96438"/>
          <a:ext cx="1541541" cy="1541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A. More Expressive Prompts</a:t>
          </a:r>
          <a:endParaRPr lang="en-US" sz="1200" kern="1200"/>
        </a:p>
      </dsp:txBody>
      <dsp:txXfrm>
        <a:off x="3231440" y="96438"/>
        <a:ext cx="1541541" cy="1541541"/>
      </dsp:txXfrm>
    </dsp:sp>
    <dsp:sp modelId="{FA7BCFDE-115A-694C-A971-349A6C90696F}">
      <dsp:nvSpPr>
        <dsp:cNvPr id="0" name=""/>
        <dsp:cNvSpPr/>
      </dsp:nvSpPr>
      <dsp:spPr>
        <a:xfrm>
          <a:off x="517657" y="-424"/>
          <a:ext cx="4352186" cy="4352186"/>
        </a:xfrm>
        <a:prstGeom prst="circularArrow">
          <a:avLst>
            <a:gd name="adj1" fmla="val 6907"/>
            <a:gd name="adj2" fmla="val 465735"/>
            <a:gd name="adj3" fmla="val 547803"/>
            <a:gd name="adj4" fmla="val 20586462"/>
            <a:gd name="adj5" fmla="val 8058"/>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062E3BC-9362-3643-BB51-D3B6B71A3702}">
      <dsp:nvSpPr>
        <dsp:cNvPr id="0" name=""/>
        <dsp:cNvSpPr/>
      </dsp:nvSpPr>
      <dsp:spPr>
        <a:xfrm>
          <a:off x="3231440" y="2713358"/>
          <a:ext cx="1541541" cy="1541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US" sz="1200" kern="1200"/>
            <a:t>As language models evolve, the ability to infer emotional subtext and design intention will improve:</a:t>
          </a:r>
        </a:p>
        <a:p>
          <a:pPr marL="57150" lvl="1" indent="-57150" algn="l" defTabSz="400050">
            <a:lnSpc>
              <a:spcPct val="90000"/>
            </a:lnSpc>
            <a:spcBef>
              <a:spcPct val="0"/>
            </a:spcBef>
            <a:spcAft>
              <a:spcPct val="15000"/>
            </a:spcAft>
            <a:buChar char="•"/>
          </a:pPr>
          <a:r>
            <a:rPr lang="en-US" sz="900" kern="1200"/>
            <a:t>“Make this feel nostalgic” may soon yield layouts with sepia tones and retro fonts</a:t>
          </a:r>
        </a:p>
      </dsp:txBody>
      <dsp:txXfrm>
        <a:off x="3231440" y="2713358"/>
        <a:ext cx="1541541" cy="1541541"/>
      </dsp:txXfrm>
    </dsp:sp>
    <dsp:sp modelId="{72B43349-F7BC-894D-B74E-60598B1DA4D6}">
      <dsp:nvSpPr>
        <dsp:cNvPr id="0" name=""/>
        <dsp:cNvSpPr/>
      </dsp:nvSpPr>
      <dsp:spPr>
        <a:xfrm>
          <a:off x="517657" y="-424"/>
          <a:ext cx="4352186" cy="4352186"/>
        </a:xfrm>
        <a:prstGeom prst="circularArrow">
          <a:avLst>
            <a:gd name="adj1" fmla="val 6907"/>
            <a:gd name="adj2" fmla="val 465735"/>
            <a:gd name="adj3" fmla="val 5947803"/>
            <a:gd name="adj4" fmla="val 4386462"/>
            <a:gd name="adj5" fmla="val 8058"/>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C2715F9-7B27-9E44-B75D-F31280C132DC}">
      <dsp:nvSpPr>
        <dsp:cNvPr id="0" name=""/>
        <dsp:cNvSpPr/>
      </dsp:nvSpPr>
      <dsp:spPr>
        <a:xfrm>
          <a:off x="614520" y="2713358"/>
          <a:ext cx="1541541" cy="1541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US" sz="1200" b="1" kern="1200"/>
            <a:t>B. Templates &amp; Reuse</a:t>
          </a:r>
          <a:endParaRPr lang="en-US" sz="1200" kern="1200"/>
        </a:p>
        <a:p>
          <a:pPr marL="57150" lvl="1" indent="-57150" algn="l" defTabSz="400050">
            <a:lnSpc>
              <a:spcPct val="90000"/>
            </a:lnSpc>
            <a:spcBef>
              <a:spcPct val="0"/>
            </a:spcBef>
            <a:spcAft>
              <a:spcPct val="15000"/>
            </a:spcAft>
            <a:buChar char="•"/>
          </a:pPr>
          <a:r>
            <a:rPr lang="en-US" sz="900" kern="1200"/>
            <a:t>Coders will be able to save their vibe-coded outputs as thematic modules</a:t>
          </a:r>
        </a:p>
        <a:p>
          <a:pPr marL="57150" lvl="1" indent="-57150" algn="l" defTabSz="400050">
            <a:lnSpc>
              <a:spcPct val="90000"/>
            </a:lnSpc>
            <a:spcBef>
              <a:spcPct val="0"/>
            </a:spcBef>
            <a:spcAft>
              <a:spcPct val="15000"/>
            </a:spcAft>
            <a:buChar char="•"/>
          </a:pPr>
          <a:r>
            <a:rPr lang="en-US" sz="900" kern="1200"/>
            <a:t>Communities can remix and reskin vibe-coded frameworks</a:t>
          </a:r>
        </a:p>
      </dsp:txBody>
      <dsp:txXfrm>
        <a:off x="614520" y="2713358"/>
        <a:ext cx="1541541" cy="1541541"/>
      </dsp:txXfrm>
    </dsp:sp>
    <dsp:sp modelId="{EF2047DE-F15B-F74C-8070-C2D3FEC58737}">
      <dsp:nvSpPr>
        <dsp:cNvPr id="0" name=""/>
        <dsp:cNvSpPr/>
      </dsp:nvSpPr>
      <dsp:spPr>
        <a:xfrm>
          <a:off x="517657" y="-424"/>
          <a:ext cx="4352186" cy="4352186"/>
        </a:xfrm>
        <a:prstGeom prst="circularArrow">
          <a:avLst>
            <a:gd name="adj1" fmla="val 6907"/>
            <a:gd name="adj2" fmla="val 465735"/>
            <a:gd name="adj3" fmla="val 11347803"/>
            <a:gd name="adj4" fmla="val 9786462"/>
            <a:gd name="adj5" fmla="val 8058"/>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9521992-C9ED-344E-8B9D-112685337469}">
      <dsp:nvSpPr>
        <dsp:cNvPr id="0" name=""/>
        <dsp:cNvSpPr/>
      </dsp:nvSpPr>
      <dsp:spPr>
        <a:xfrm>
          <a:off x="614520" y="96438"/>
          <a:ext cx="1541541" cy="1541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l" defTabSz="533400">
            <a:lnSpc>
              <a:spcPct val="90000"/>
            </a:lnSpc>
            <a:spcBef>
              <a:spcPct val="0"/>
            </a:spcBef>
            <a:spcAft>
              <a:spcPct val="35000"/>
            </a:spcAft>
            <a:buNone/>
          </a:pPr>
          <a:r>
            <a:rPr lang="en-US" sz="1200" b="1" kern="1200"/>
            <a:t>C. Ethical Considerations</a:t>
          </a:r>
          <a:endParaRPr lang="en-US" sz="1200" kern="1200"/>
        </a:p>
        <a:p>
          <a:pPr marL="57150" lvl="1" indent="-57150" algn="l" defTabSz="400050">
            <a:lnSpc>
              <a:spcPct val="90000"/>
            </a:lnSpc>
            <a:spcBef>
              <a:spcPct val="0"/>
            </a:spcBef>
            <a:spcAft>
              <a:spcPct val="15000"/>
            </a:spcAft>
            <a:buChar char="•"/>
          </a:pPr>
          <a:r>
            <a:rPr lang="en-US" sz="900" kern="1200"/>
            <a:t>Clearly annotate what was AI-generated</a:t>
          </a:r>
        </a:p>
        <a:p>
          <a:pPr marL="57150" lvl="1" indent="-57150" algn="l" defTabSz="400050">
            <a:lnSpc>
              <a:spcPct val="90000"/>
            </a:lnSpc>
            <a:spcBef>
              <a:spcPct val="0"/>
            </a:spcBef>
            <a:spcAft>
              <a:spcPct val="15000"/>
            </a:spcAft>
            <a:buChar char="•"/>
          </a:pPr>
          <a:r>
            <a:rPr lang="en-US" sz="900" kern="1200"/>
            <a:t>Consider the emotional impact of generated content</a:t>
          </a:r>
        </a:p>
        <a:p>
          <a:pPr marL="57150" lvl="1" indent="-57150" algn="l" defTabSz="400050">
            <a:lnSpc>
              <a:spcPct val="90000"/>
            </a:lnSpc>
            <a:spcBef>
              <a:spcPct val="0"/>
            </a:spcBef>
            <a:spcAft>
              <a:spcPct val="15000"/>
            </a:spcAft>
            <a:buChar char="•"/>
          </a:pPr>
          <a:r>
            <a:rPr lang="en-US" sz="900" kern="1200"/>
            <a:t>Build inclusive, non-extractive interactions</a:t>
          </a:r>
        </a:p>
      </dsp:txBody>
      <dsp:txXfrm>
        <a:off x="614520" y="96438"/>
        <a:ext cx="1541541" cy="1541541"/>
      </dsp:txXfrm>
    </dsp:sp>
    <dsp:sp modelId="{1AF77347-41CC-7E4B-B214-2549500351F7}">
      <dsp:nvSpPr>
        <dsp:cNvPr id="0" name=""/>
        <dsp:cNvSpPr/>
      </dsp:nvSpPr>
      <dsp:spPr>
        <a:xfrm>
          <a:off x="517657" y="-424"/>
          <a:ext cx="4352186" cy="4352186"/>
        </a:xfrm>
        <a:prstGeom prst="circularArrow">
          <a:avLst>
            <a:gd name="adj1" fmla="val 6907"/>
            <a:gd name="adj2" fmla="val 465735"/>
            <a:gd name="adj3" fmla="val 16747803"/>
            <a:gd name="adj4" fmla="val 15186462"/>
            <a:gd name="adj5" fmla="val 8058"/>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AC2286-59CE-3640-8AF5-3D6F05417564}" type="datetimeFigureOut">
              <a:rPr lang="en-US" smtClean="0"/>
              <a:t>6/11/25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9F0D3-186B-0D44-A21F-645CE214EF6A}" type="slidenum">
              <a:rPr lang="en-US" smtClean="0"/>
              <a:t>‹#›</a:t>
            </a:fld>
            <a:endParaRPr lang="en-US"/>
          </a:p>
        </p:txBody>
      </p:sp>
    </p:spTree>
    <p:extLst>
      <p:ext uri="{BB962C8B-B14F-4D97-AF65-F5344CB8AC3E}">
        <p14:creationId xmlns:p14="http://schemas.microsoft.com/office/powerpoint/2010/main" val="78814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9F0D3-186B-0D44-A21F-645CE214EF6A}" type="slidenum">
              <a:rPr lang="en-US" smtClean="0"/>
              <a:t>1</a:t>
            </a:fld>
            <a:endParaRPr lang="en-US"/>
          </a:p>
        </p:txBody>
      </p:sp>
    </p:spTree>
    <p:extLst>
      <p:ext uri="{BB962C8B-B14F-4D97-AF65-F5344CB8AC3E}">
        <p14:creationId xmlns:p14="http://schemas.microsoft.com/office/powerpoint/2010/main" val="257271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9F0D3-186B-0D44-A21F-645CE214EF6A}" type="slidenum">
              <a:rPr lang="en-US" smtClean="0"/>
              <a:t>3</a:t>
            </a:fld>
            <a:endParaRPr lang="en-US"/>
          </a:p>
        </p:txBody>
      </p:sp>
    </p:spTree>
    <p:extLst>
      <p:ext uri="{BB962C8B-B14F-4D97-AF65-F5344CB8AC3E}">
        <p14:creationId xmlns:p14="http://schemas.microsoft.com/office/powerpoint/2010/main" val="1209309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9F0D3-186B-0D44-A21F-645CE214EF6A}" type="slidenum">
              <a:rPr lang="en-US" smtClean="0"/>
              <a:t>4</a:t>
            </a:fld>
            <a:endParaRPr lang="en-US"/>
          </a:p>
        </p:txBody>
      </p:sp>
    </p:spTree>
    <p:extLst>
      <p:ext uri="{BB962C8B-B14F-4D97-AF65-F5344CB8AC3E}">
        <p14:creationId xmlns:p14="http://schemas.microsoft.com/office/powerpoint/2010/main" val="289367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a:t>
            </a:r>
          </a:p>
          <a:p>
            <a:pPr marL="0" marR="0">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Vibe Coding reframes AI not as a replacement for developers, but as a dynamic collaborator. Coders engage with AI to:</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Iterate quickly and confidently without needing deep boilerplate knowledge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Ask questions in natural language and receive contextual suggestions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Co-create expressive prototypes by bouncing ideas off the model</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human-AI loop fosters a creative feedback cycle where code is shaped through intuition, conversation, and real-time generation. It democratizes access to development by de-emphasizing technical gatekeeping and amplifying user-driven intention.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B</a:t>
            </a: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Vibe Coding centers around the transformation of simple, intention-rich prompts into usable code blocks. Coders might begin with:</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"Make a chill background vibe selector"</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"Generate a form that feels smooth and quiet"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 AI interprets tone and objective to construct viable HTML/CSS or Python snippets. This reduces friction and bridges the gap between concept and execution.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C</a:t>
            </a: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Flow is the mental state where productivity, enjoyment, and learning converge. Vibe Coding supports flow by: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Reducing context switching (less Googling and tab-hopping)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Offering continuous forward motion in prototyping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Reinforcing progress through low-friction iteration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When coders don’t get stuck on syntax errors or structural decisions, they remain more engaged and confident, reinforcing momentum.</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7A9F0D3-186B-0D44-A21F-645CE214EF6A}" type="slidenum">
              <a:rPr lang="en-US" smtClean="0"/>
              <a:t>5</a:t>
            </a:fld>
            <a:endParaRPr lang="en-US"/>
          </a:p>
        </p:txBody>
      </p:sp>
    </p:spTree>
    <p:extLst>
      <p:ext uri="{BB962C8B-B14F-4D97-AF65-F5344CB8AC3E}">
        <p14:creationId xmlns:p14="http://schemas.microsoft.com/office/powerpoint/2010/main" val="16470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 For those new to coding, traditional approaches can feel intimidating and brittle. Vibe Coding offers a gentler ramp:</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Learners describe their ideas in plain language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AI fills in the blanks and provides feedback</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Mistakes become moments of exploration rather than frustration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model promotes experimentation, curiosity, and resilience—qualities essential to long-term learning.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t>B</a:t>
            </a: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In group settings, Vibe Coding enables new forms of collaboration: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Teams can brainstorm features or moods without worrying about feasibility first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AI-generated scaffolds serve as neutral starting points for group editing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Divergent ideas can be explored simultaneously through separate AI prompt threads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allows teams to preserve creative diversity while staying aligned technically.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t>C</a:t>
            </a: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Vibe Coding encourages exploration in both design and logic:</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Developers can try unusual layouts, transitions, or input mechanisms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Python scripts can be iterated quickly to simulate, visualize, or test concepts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Coders remain in a generative, high-output mindset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This approach is especially beneficial in workshops, early-stage startups, and education environments.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t>D</a:t>
            </a:r>
          </a:p>
          <a:p>
            <a:endParaRPr lang="en-US" dirty="0"/>
          </a:p>
        </p:txBody>
      </p:sp>
      <p:sp>
        <p:nvSpPr>
          <p:cNvPr id="4" name="Slide Number Placeholder 3"/>
          <p:cNvSpPr>
            <a:spLocks noGrp="1"/>
          </p:cNvSpPr>
          <p:nvPr>
            <p:ph type="sldNum" sz="quarter" idx="5"/>
          </p:nvPr>
        </p:nvSpPr>
        <p:spPr/>
        <p:txBody>
          <a:bodyPr/>
          <a:lstStyle/>
          <a:p>
            <a:fld id="{67A9F0D3-186B-0D44-A21F-645CE214EF6A}" type="slidenum">
              <a:rPr lang="en-US" smtClean="0"/>
              <a:t>6</a:t>
            </a:fld>
            <a:endParaRPr lang="en-US"/>
          </a:p>
        </p:txBody>
      </p:sp>
    </p:spTree>
    <p:extLst>
      <p:ext uri="{BB962C8B-B14F-4D97-AF65-F5344CB8AC3E}">
        <p14:creationId xmlns:p14="http://schemas.microsoft.com/office/powerpoint/2010/main" val="3489027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A. Key Ingredients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Cursor Editor</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Real-time AI-enhanced IDE that integrates natural prompts, previews, and fast prototyping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HTML</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Core language for layout and vibe-driven structure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Python</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Simple, readable, and flexible logic layer ideal for interactivity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Together, these tools enable a rich, low-barrier platform for expression-driven development.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B. How AI Supports the Vibe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Code generation</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Converts intent into working HTML/Python instantly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Autocomplete</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Fills in patterns based on intent and prior context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Refinement</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Allows follow-up tweaks like "make this more minimal" or "add some warm tones"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15000"/>
              </a:lnSpc>
              <a:spcBef>
                <a:spcPts val="0"/>
              </a:spcBef>
              <a:spcAft>
                <a:spcPts val="800"/>
              </a:spcAft>
              <a:buClrTx/>
              <a:buSzTx/>
              <a:buFontTx/>
              <a:buNone/>
              <a:tabLst/>
              <a:defRPr/>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C. Best Practices</a:t>
            </a:r>
            <a:endPar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15000"/>
              </a:lnSpc>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 result is a loop where user intention and machine output are continuously harmonized.</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Start with a clear emotional or functional goal (e.g., calm login screen)</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Use conversational prompts and refine iteratively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Let the AI generate first, then tune manually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Annotate results to capture the vibe rationale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These techniques help keep the coder aligned with both the project objective and their emotional expression.</a:t>
            </a:r>
          </a:p>
          <a:p>
            <a:pPr marL="0" marR="0">
              <a:lnSpc>
                <a:spcPct val="115000"/>
              </a:lnSpc>
              <a:spcAft>
                <a:spcPts val="800"/>
              </a:spcAft>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7A9F0D3-186B-0D44-A21F-645CE214EF6A}" type="slidenum">
              <a:rPr lang="en-US" smtClean="0"/>
              <a:t>7</a:t>
            </a:fld>
            <a:endParaRPr lang="en-US"/>
          </a:p>
        </p:txBody>
      </p:sp>
    </p:spTree>
    <p:extLst>
      <p:ext uri="{BB962C8B-B14F-4D97-AF65-F5344CB8AC3E}">
        <p14:creationId xmlns:p14="http://schemas.microsoft.com/office/powerpoint/2010/main" val="1338637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A. Shallow Technical Understanding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Overreliance on AI suggestions can lead to:</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Poor foundational knowledge of code syntax and structure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Inability to debug or optimize independently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Superficial engagement with underlying logic</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B. Reduced Transferability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Code generated through vibes may be: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Too customized or non-standard to integrate with production workflows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Difficult to document or scale in team settings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Less maintainable without consistent coding standards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C. Inconsistent Output Quality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AI-generated code may: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Contain silent errors or inefficient patterns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Lack architectural foresight or best practices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Prioritize form over function without user awareness</a:t>
            </a:r>
          </a:p>
          <a:p>
            <a:pPr marL="0" marR="0">
              <a:lnSpc>
                <a:spcPct val="115000"/>
              </a:lnSpc>
              <a:spcAft>
                <a:spcPts val="800"/>
              </a:spcAft>
              <a:buNone/>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D. False Sense of Mastery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New users may: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Feel empowered without deeply understanding what’s happening under the hood</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Struggle in contexts where AI assistance is limited or unavailable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E. Security and Compliance Concerns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Generated code may unintentionally: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Introduce vulnerabilities if unchecked</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Violate accessibility or privacy standards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Omit critical validation or safety mechanisms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F. Team Culture Challenges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Some developers may:</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View vibe-based workflows as unprofessional or unserious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Resist hybrid human-AI collaboration in traditional engineering cultures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Require retraining or guidance to embrace prompt-based thinking</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7A9F0D3-186B-0D44-A21F-645CE214EF6A}" type="slidenum">
              <a:rPr lang="en-US" smtClean="0"/>
              <a:t>8</a:t>
            </a:fld>
            <a:endParaRPr lang="en-US"/>
          </a:p>
        </p:txBody>
      </p:sp>
    </p:spTree>
    <p:extLst>
      <p:ext uri="{BB962C8B-B14F-4D97-AF65-F5344CB8AC3E}">
        <p14:creationId xmlns:p14="http://schemas.microsoft.com/office/powerpoint/2010/main" val="3797785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9F0D3-186B-0D44-A21F-645CE214EF6A}" type="slidenum">
              <a:rPr lang="en-US" smtClean="0"/>
              <a:t>10</a:t>
            </a:fld>
            <a:endParaRPr lang="en-US"/>
          </a:p>
        </p:txBody>
      </p:sp>
    </p:spTree>
    <p:extLst>
      <p:ext uri="{BB962C8B-B14F-4D97-AF65-F5344CB8AC3E}">
        <p14:creationId xmlns:p14="http://schemas.microsoft.com/office/powerpoint/2010/main" val="3891237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6307A-2932-76A3-5ABF-D7DBF1EB28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179DD8-D253-855C-B1BC-D4A0E7036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72C246-E56E-CAE6-7AAD-F0A5C8B3DFF3}"/>
              </a:ext>
            </a:extLst>
          </p:cNvPr>
          <p:cNvSpPr>
            <a:spLocks noGrp="1"/>
          </p:cNvSpPr>
          <p:nvPr>
            <p:ph type="dt" sz="half" idx="10"/>
          </p:nvPr>
        </p:nvSpPr>
        <p:spPr/>
        <p:txBody>
          <a:bodyPr/>
          <a:lstStyle/>
          <a:p>
            <a:fld id="{207E5995-1AB0-1C4A-90F5-1E2E1AA13832}" type="datetimeFigureOut">
              <a:rPr lang="en-US" smtClean="0"/>
              <a:t>6/11/25</a:t>
            </a:fld>
            <a:endParaRPr lang="en-US"/>
          </a:p>
        </p:txBody>
      </p:sp>
      <p:sp>
        <p:nvSpPr>
          <p:cNvPr id="5" name="Footer Placeholder 4">
            <a:extLst>
              <a:ext uri="{FF2B5EF4-FFF2-40B4-BE49-F238E27FC236}">
                <a16:creationId xmlns:a16="http://schemas.microsoft.com/office/drawing/2014/main" id="{FD1E296E-15C3-1BC7-5E7B-465C840FB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20CF2-4473-266B-E517-202C9449B490}"/>
              </a:ext>
            </a:extLst>
          </p:cNvPr>
          <p:cNvSpPr>
            <a:spLocks noGrp="1"/>
          </p:cNvSpPr>
          <p:nvPr>
            <p:ph type="sldNum" sz="quarter" idx="12"/>
          </p:nvPr>
        </p:nvSpPr>
        <p:spPr/>
        <p:txBody>
          <a:bodyPr/>
          <a:lstStyle/>
          <a:p>
            <a:fld id="{F70386A5-F26A-454B-9C9B-61577EDA823D}" type="slidenum">
              <a:rPr lang="en-US" smtClean="0"/>
              <a:t>‹#›</a:t>
            </a:fld>
            <a:endParaRPr lang="en-US"/>
          </a:p>
        </p:txBody>
      </p:sp>
    </p:spTree>
    <p:extLst>
      <p:ext uri="{BB962C8B-B14F-4D97-AF65-F5344CB8AC3E}">
        <p14:creationId xmlns:p14="http://schemas.microsoft.com/office/powerpoint/2010/main" val="798013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F77D3-1D39-CBAF-191F-07EBA15705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C1AEFC-FF97-558F-070D-513850BBEE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74E6D-052E-69E8-8A28-BF3DBFC49E90}"/>
              </a:ext>
            </a:extLst>
          </p:cNvPr>
          <p:cNvSpPr>
            <a:spLocks noGrp="1"/>
          </p:cNvSpPr>
          <p:nvPr>
            <p:ph type="dt" sz="half" idx="10"/>
          </p:nvPr>
        </p:nvSpPr>
        <p:spPr/>
        <p:txBody>
          <a:bodyPr/>
          <a:lstStyle/>
          <a:p>
            <a:fld id="{207E5995-1AB0-1C4A-90F5-1E2E1AA13832}" type="datetimeFigureOut">
              <a:rPr lang="en-US" smtClean="0"/>
              <a:t>6/11/25</a:t>
            </a:fld>
            <a:endParaRPr lang="en-US"/>
          </a:p>
        </p:txBody>
      </p:sp>
      <p:sp>
        <p:nvSpPr>
          <p:cNvPr id="5" name="Footer Placeholder 4">
            <a:extLst>
              <a:ext uri="{FF2B5EF4-FFF2-40B4-BE49-F238E27FC236}">
                <a16:creationId xmlns:a16="http://schemas.microsoft.com/office/drawing/2014/main" id="{F33D9EB8-766E-0C44-D82D-2A70368AF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F7BA4-DBB1-0120-5DDF-A5F9E6A504AB}"/>
              </a:ext>
            </a:extLst>
          </p:cNvPr>
          <p:cNvSpPr>
            <a:spLocks noGrp="1"/>
          </p:cNvSpPr>
          <p:nvPr>
            <p:ph type="sldNum" sz="quarter" idx="12"/>
          </p:nvPr>
        </p:nvSpPr>
        <p:spPr/>
        <p:txBody>
          <a:bodyPr/>
          <a:lstStyle/>
          <a:p>
            <a:fld id="{F70386A5-F26A-454B-9C9B-61577EDA823D}" type="slidenum">
              <a:rPr lang="en-US" smtClean="0"/>
              <a:t>‹#›</a:t>
            </a:fld>
            <a:endParaRPr lang="en-US"/>
          </a:p>
        </p:txBody>
      </p:sp>
    </p:spTree>
    <p:extLst>
      <p:ext uri="{BB962C8B-B14F-4D97-AF65-F5344CB8AC3E}">
        <p14:creationId xmlns:p14="http://schemas.microsoft.com/office/powerpoint/2010/main" val="467638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F18BA7-D547-31B0-952B-C6D30FC97C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F557C-3F8C-0770-11F7-58901693E7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01139-9157-8264-B077-F6A20A2A629B}"/>
              </a:ext>
            </a:extLst>
          </p:cNvPr>
          <p:cNvSpPr>
            <a:spLocks noGrp="1"/>
          </p:cNvSpPr>
          <p:nvPr>
            <p:ph type="dt" sz="half" idx="10"/>
          </p:nvPr>
        </p:nvSpPr>
        <p:spPr/>
        <p:txBody>
          <a:bodyPr/>
          <a:lstStyle/>
          <a:p>
            <a:fld id="{207E5995-1AB0-1C4A-90F5-1E2E1AA13832}" type="datetimeFigureOut">
              <a:rPr lang="en-US" smtClean="0"/>
              <a:t>6/11/25</a:t>
            </a:fld>
            <a:endParaRPr lang="en-US"/>
          </a:p>
        </p:txBody>
      </p:sp>
      <p:sp>
        <p:nvSpPr>
          <p:cNvPr id="5" name="Footer Placeholder 4">
            <a:extLst>
              <a:ext uri="{FF2B5EF4-FFF2-40B4-BE49-F238E27FC236}">
                <a16:creationId xmlns:a16="http://schemas.microsoft.com/office/drawing/2014/main" id="{26F6221E-2A26-B8D3-9D67-E6BC3ACAA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C97FC-C71F-21DB-070C-A4A0F0F5B459}"/>
              </a:ext>
            </a:extLst>
          </p:cNvPr>
          <p:cNvSpPr>
            <a:spLocks noGrp="1"/>
          </p:cNvSpPr>
          <p:nvPr>
            <p:ph type="sldNum" sz="quarter" idx="12"/>
          </p:nvPr>
        </p:nvSpPr>
        <p:spPr/>
        <p:txBody>
          <a:bodyPr/>
          <a:lstStyle/>
          <a:p>
            <a:fld id="{F70386A5-F26A-454B-9C9B-61577EDA823D}" type="slidenum">
              <a:rPr lang="en-US" smtClean="0"/>
              <a:t>‹#›</a:t>
            </a:fld>
            <a:endParaRPr lang="en-US"/>
          </a:p>
        </p:txBody>
      </p:sp>
    </p:spTree>
    <p:extLst>
      <p:ext uri="{BB962C8B-B14F-4D97-AF65-F5344CB8AC3E}">
        <p14:creationId xmlns:p14="http://schemas.microsoft.com/office/powerpoint/2010/main" val="2349033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8C40-E946-78AD-62F9-41244CCB7C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C5A08-407A-687E-9719-553E98ECA5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DFD3F-5706-908A-2121-19090F751322}"/>
              </a:ext>
            </a:extLst>
          </p:cNvPr>
          <p:cNvSpPr>
            <a:spLocks noGrp="1"/>
          </p:cNvSpPr>
          <p:nvPr>
            <p:ph type="dt" sz="half" idx="10"/>
          </p:nvPr>
        </p:nvSpPr>
        <p:spPr/>
        <p:txBody>
          <a:bodyPr/>
          <a:lstStyle/>
          <a:p>
            <a:fld id="{207E5995-1AB0-1C4A-90F5-1E2E1AA13832}" type="datetimeFigureOut">
              <a:rPr lang="en-US" smtClean="0"/>
              <a:t>6/11/25</a:t>
            </a:fld>
            <a:endParaRPr lang="en-US"/>
          </a:p>
        </p:txBody>
      </p:sp>
      <p:sp>
        <p:nvSpPr>
          <p:cNvPr id="5" name="Footer Placeholder 4">
            <a:extLst>
              <a:ext uri="{FF2B5EF4-FFF2-40B4-BE49-F238E27FC236}">
                <a16:creationId xmlns:a16="http://schemas.microsoft.com/office/drawing/2014/main" id="{E3FCAF7D-B7B9-3040-9BAC-C9A0AD1B1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20A5A-4398-FF91-1EF5-331FA7CDD687}"/>
              </a:ext>
            </a:extLst>
          </p:cNvPr>
          <p:cNvSpPr>
            <a:spLocks noGrp="1"/>
          </p:cNvSpPr>
          <p:nvPr>
            <p:ph type="sldNum" sz="quarter" idx="12"/>
          </p:nvPr>
        </p:nvSpPr>
        <p:spPr/>
        <p:txBody>
          <a:bodyPr/>
          <a:lstStyle/>
          <a:p>
            <a:fld id="{F70386A5-F26A-454B-9C9B-61577EDA823D}" type="slidenum">
              <a:rPr lang="en-US" smtClean="0"/>
              <a:t>‹#›</a:t>
            </a:fld>
            <a:endParaRPr lang="en-US"/>
          </a:p>
        </p:txBody>
      </p:sp>
    </p:spTree>
    <p:extLst>
      <p:ext uri="{BB962C8B-B14F-4D97-AF65-F5344CB8AC3E}">
        <p14:creationId xmlns:p14="http://schemas.microsoft.com/office/powerpoint/2010/main" val="220863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202B-4496-A661-89B2-2A1F5822F3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A5D9EE-9761-5DFF-A6DE-B07DC6CCE2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90947B-FF73-0868-99E6-5D680D0AFFAE}"/>
              </a:ext>
            </a:extLst>
          </p:cNvPr>
          <p:cNvSpPr>
            <a:spLocks noGrp="1"/>
          </p:cNvSpPr>
          <p:nvPr>
            <p:ph type="dt" sz="half" idx="10"/>
          </p:nvPr>
        </p:nvSpPr>
        <p:spPr/>
        <p:txBody>
          <a:bodyPr/>
          <a:lstStyle/>
          <a:p>
            <a:fld id="{207E5995-1AB0-1C4A-90F5-1E2E1AA13832}" type="datetimeFigureOut">
              <a:rPr lang="en-US" smtClean="0"/>
              <a:t>6/11/25</a:t>
            </a:fld>
            <a:endParaRPr lang="en-US"/>
          </a:p>
        </p:txBody>
      </p:sp>
      <p:sp>
        <p:nvSpPr>
          <p:cNvPr id="5" name="Footer Placeholder 4">
            <a:extLst>
              <a:ext uri="{FF2B5EF4-FFF2-40B4-BE49-F238E27FC236}">
                <a16:creationId xmlns:a16="http://schemas.microsoft.com/office/drawing/2014/main" id="{E91702E7-E4FC-2B6C-7ACE-ACCEDBE60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515DAC-051B-2641-90E5-25392970F60B}"/>
              </a:ext>
            </a:extLst>
          </p:cNvPr>
          <p:cNvSpPr>
            <a:spLocks noGrp="1"/>
          </p:cNvSpPr>
          <p:nvPr>
            <p:ph type="sldNum" sz="quarter" idx="12"/>
          </p:nvPr>
        </p:nvSpPr>
        <p:spPr/>
        <p:txBody>
          <a:bodyPr/>
          <a:lstStyle/>
          <a:p>
            <a:fld id="{F70386A5-F26A-454B-9C9B-61577EDA823D}" type="slidenum">
              <a:rPr lang="en-US" smtClean="0"/>
              <a:t>‹#›</a:t>
            </a:fld>
            <a:endParaRPr lang="en-US"/>
          </a:p>
        </p:txBody>
      </p:sp>
    </p:spTree>
    <p:extLst>
      <p:ext uri="{BB962C8B-B14F-4D97-AF65-F5344CB8AC3E}">
        <p14:creationId xmlns:p14="http://schemas.microsoft.com/office/powerpoint/2010/main" val="408208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4F4BE-AF66-EA47-2372-7EFF8064E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536C47-0E7A-C2BB-276D-B23F58B4B7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7BF861-99CB-EC2A-04AA-CD5ECACA20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296420-A831-B661-A853-2D3BE8F6BC31}"/>
              </a:ext>
            </a:extLst>
          </p:cNvPr>
          <p:cNvSpPr>
            <a:spLocks noGrp="1"/>
          </p:cNvSpPr>
          <p:nvPr>
            <p:ph type="dt" sz="half" idx="10"/>
          </p:nvPr>
        </p:nvSpPr>
        <p:spPr/>
        <p:txBody>
          <a:bodyPr/>
          <a:lstStyle/>
          <a:p>
            <a:fld id="{207E5995-1AB0-1C4A-90F5-1E2E1AA13832}" type="datetimeFigureOut">
              <a:rPr lang="en-US" smtClean="0"/>
              <a:t>6/11/25</a:t>
            </a:fld>
            <a:endParaRPr lang="en-US"/>
          </a:p>
        </p:txBody>
      </p:sp>
      <p:sp>
        <p:nvSpPr>
          <p:cNvPr id="6" name="Footer Placeholder 5">
            <a:extLst>
              <a:ext uri="{FF2B5EF4-FFF2-40B4-BE49-F238E27FC236}">
                <a16:creationId xmlns:a16="http://schemas.microsoft.com/office/drawing/2014/main" id="{F2E2C6E1-F0F9-15AF-624B-C93071E0AC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ADDA2F-9256-7FB2-EAAC-C5DCFCC39779}"/>
              </a:ext>
            </a:extLst>
          </p:cNvPr>
          <p:cNvSpPr>
            <a:spLocks noGrp="1"/>
          </p:cNvSpPr>
          <p:nvPr>
            <p:ph type="sldNum" sz="quarter" idx="12"/>
          </p:nvPr>
        </p:nvSpPr>
        <p:spPr/>
        <p:txBody>
          <a:bodyPr/>
          <a:lstStyle/>
          <a:p>
            <a:fld id="{F70386A5-F26A-454B-9C9B-61577EDA823D}" type="slidenum">
              <a:rPr lang="en-US" smtClean="0"/>
              <a:t>‹#›</a:t>
            </a:fld>
            <a:endParaRPr lang="en-US"/>
          </a:p>
        </p:txBody>
      </p:sp>
    </p:spTree>
    <p:extLst>
      <p:ext uri="{BB962C8B-B14F-4D97-AF65-F5344CB8AC3E}">
        <p14:creationId xmlns:p14="http://schemas.microsoft.com/office/powerpoint/2010/main" val="1731920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26A41-CE38-F18F-6494-81E85D29D8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0800B-877B-4FD2-F7F8-D3505ECF58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8DF746-4FD0-FBA0-1C16-6744105BB9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7AA7A9-7143-7CD4-380E-EBABBA0E61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26BAD3-F5D0-BEF1-DBA5-95F388960D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30BBF9-EB45-DA91-0EB2-19A184C3E2B3}"/>
              </a:ext>
            </a:extLst>
          </p:cNvPr>
          <p:cNvSpPr>
            <a:spLocks noGrp="1"/>
          </p:cNvSpPr>
          <p:nvPr>
            <p:ph type="dt" sz="half" idx="10"/>
          </p:nvPr>
        </p:nvSpPr>
        <p:spPr/>
        <p:txBody>
          <a:bodyPr/>
          <a:lstStyle/>
          <a:p>
            <a:fld id="{207E5995-1AB0-1C4A-90F5-1E2E1AA13832}" type="datetimeFigureOut">
              <a:rPr lang="en-US" smtClean="0"/>
              <a:t>6/11/25</a:t>
            </a:fld>
            <a:endParaRPr lang="en-US"/>
          </a:p>
        </p:txBody>
      </p:sp>
      <p:sp>
        <p:nvSpPr>
          <p:cNvPr id="8" name="Footer Placeholder 7">
            <a:extLst>
              <a:ext uri="{FF2B5EF4-FFF2-40B4-BE49-F238E27FC236}">
                <a16:creationId xmlns:a16="http://schemas.microsoft.com/office/drawing/2014/main" id="{CDF2CB44-C4DE-4B10-9B6F-F1F6D8692F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2911FA-649E-D77A-0B5F-565BC457B104}"/>
              </a:ext>
            </a:extLst>
          </p:cNvPr>
          <p:cNvSpPr>
            <a:spLocks noGrp="1"/>
          </p:cNvSpPr>
          <p:nvPr>
            <p:ph type="sldNum" sz="quarter" idx="12"/>
          </p:nvPr>
        </p:nvSpPr>
        <p:spPr/>
        <p:txBody>
          <a:bodyPr/>
          <a:lstStyle/>
          <a:p>
            <a:fld id="{F70386A5-F26A-454B-9C9B-61577EDA823D}" type="slidenum">
              <a:rPr lang="en-US" smtClean="0"/>
              <a:t>‹#›</a:t>
            </a:fld>
            <a:endParaRPr lang="en-US"/>
          </a:p>
        </p:txBody>
      </p:sp>
    </p:spTree>
    <p:extLst>
      <p:ext uri="{BB962C8B-B14F-4D97-AF65-F5344CB8AC3E}">
        <p14:creationId xmlns:p14="http://schemas.microsoft.com/office/powerpoint/2010/main" val="2329450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11803-A7B0-4D7E-2BF5-1EDF0AA0E8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A5B9E8-29E8-0B68-99AB-4668F84CAE94}"/>
              </a:ext>
            </a:extLst>
          </p:cNvPr>
          <p:cNvSpPr>
            <a:spLocks noGrp="1"/>
          </p:cNvSpPr>
          <p:nvPr>
            <p:ph type="dt" sz="half" idx="10"/>
          </p:nvPr>
        </p:nvSpPr>
        <p:spPr/>
        <p:txBody>
          <a:bodyPr/>
          <a:lstStyle/>
          <a:p>
            <a:fld id="{207E5995-1AB0-1C4A-90F5-1E2E1AA13832}" type="datetimeFigureOut">
              <a:rPr lang="en-US" smtClean="0"/>
              <a:t>6/11/25</a:t>
            </a:fld>
            <a:endParaRPr lang="en-US"/>
          </a:p>
        </p:txBody>
      </p:sp>
      <p:sp>
        <p:nvSpPr>
          <p:cNvPr id="4" name="Footer Placeholder 3">
            <a:extLst>
              <a:ext uri="{FF2B5EF4-FFF2-40B4-BE49-F238E27FC236}">
                <a16:creationId xmlns:a16="http://schemas.microsoft.com/office/drawing/2014/main" id="{196DBA3E-A140-DE4C-C5CB-2839E195E6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86D993-7F90-5658-4CE6-7BFA3B74823C}"/>
              </a:ext>
            </a:extLst>
          </p:cNvPr>
          <p:cNvSpPr>
            <a:spLocks noGrp="1"/>
          </p:cNvSpPr>
          <p:nvPr>
            <p:ph type="sldNum" sz="quarter" idx="12"/>
          </p:nvPr>
        </p:nvSpPr>
        <p:spPr/>
        <p:txBody>
          <a:bodyPr/>
          <a:lstStyle/>
          <a:p>
            <a:fld id="{F70386A5-F26A-454B-9C9B-61577EDA823D}" type="slidenum">
              <a:rPr lang="en-US" smtClean="0"/>
              <a:t>‹#›</a:t>
            </a:fld>
            <a:endParaRPr lang="en-US"/>
          </a:p>
        </p:txBody>
      </p:sp>
    </p:spTree>
    <p:extLst>
      <p:ext uri="{BB962C8B-B14F-4D97-AF65-F5344CB8AC3E}">
        <p14:creationId xmlns:p14="http://schemas.microsoft.com/office/powerpoint/2010/main" val="4117481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E36B04-E309-A79C-F484-3D9C5133DC79}"/>
              </a:ext>
            </a:extLst>
          </p:cNvPr>
          <p:cNvSpPr>
            <a:spLocks noGrp="1"/>
          </p:cNvSpPr>
          <p:nvPr>
            <p:ph type="dt" sz="half" idx="10"/>
          </p:nvPr>
        </p:nvSpPr>
        <p:spPr/>
        <p:txBody>
          <a:bodyPr/>
          <a:lstStyle/>
          <a:p>
            <a:fld id="{207E5995-1AB0-1C4A-90F5-1E2E1AA13832}" type="datetimeFigureOut">
              <a:rPr lang="en-US" smtClean="0"/>
              <a:t>6/11/25</a:t>
            </a:fld>
            <a:endParaRPr lang="en-US"/>
          </a:p>
        </p:txBody>
      </p:sp>
      <p:sp>
        <p:nvSpPr>
          <p:cNvPr id="3" name="Footer Placeholder 2">
            <a:extLst>
              <a:ext uri="{FF2B5EF4-FFF2-40B4-BE49-F238E27FC236}">
                <a16:creationId xmlns:a16="http://schemas.microsoft.com/office/drawing/2014/main" id="{3E3FDD76-A65D-75AC-928D-9AB6000790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D62BB-C27F-D2C6-33B0-1A377C0126D7}"/>
              </a:ext>
            </a:extLst>
          </p:cNvPr>
          <p:cNvSpPr>
            <a:spLocks noGrp="1"/>
          </p:cNvSpPr>
          <p:nvPr>
            <p:ph type="sldNum" sz="quarter" idx="12"/>
          </p:nvPr>
        </p:nvSpPr>
        <p:spPr/>
        <p:txBody>
          <a:bodyPr/>
          <a:lstStyle/>
          <a:p>
            <a:fld id="{F70386A5-F26A-454B-9C9B-61577EDA823D}" type="slidenum">
              <a:rPr lang="en-US" smtClean="0"/>
              <a:t>‹#›</a:t>
            </a:fld>
            <a:endParaRPr lang="en-US"/>
          </a:p>
        </p:txBody>
      </p:sp>
    </p:spTree>
    <p:extLst>
      <p:ext uri="{BB962C8B-B14F-4D97-AF65-F5344CB8AC3E}">
        <p14:creationId xmlns:p14="http://schemas.microsoft.com/office/powerpoint/2010/main" val="3195387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6265B-79EB-A981-AC1D-88FE60282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63F95A-EEE3-4A67-5009-AB038A9C13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4688EF-977E-0620-8CCF-1C70A6FEE6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6BD38-DDBE-F2A7-3428-8EE43FF4C5DD}"/>
              </a:ext>
            </a:extLst>
          </p:cNvPr>
          <p:cNvSpPr>
            <a:spLocks noGrp="1"/>
          </p:cNvSpPr>
          <p:nvPr>
            <p:ph type="dt" sz="half" idx="10"/>
          </p:nvPr>
        </p:nvSpPr>
        <p:spPr/>
        <p:txBody>
          <a:bodyPr/>
          <a:lstStyle/>
          <a:p>
            <a:fld id="{207E5995-1AB0-1C4A-90F5-1E2E1AA13832}" type="datetimeFigureOut">
              <a:rPr lang="en-US" smtClean="0"/>
              <a:t>6/11/25</a:t>
            </a:fld>
            <a:endParaRPr lang="en-US"/>
          </a:p>
        </p:txBody>
      </p:sp>
      <p:sp>
        <p:nvSpPr>
          <p:cNvPr id="6" name="Footer Placeholder 5">
            <a:extLst>
              <a:ext uri="{FF2B5EF4-FFF2-40B4-BE49-F238E27FC236}">
                <a16:creationId xmlns:a16="http://schemas.microsoft.com/office/drawing/2014/main" id="{C3D379BD-CFC8-8F59-0430-845C6EE39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3D51E-E283-0B9C-6ADB-264D5286FEF2}"/>
              </a:ext>
            </a:extLst>
          </p:cNvPr>
          <p:cNvSpPr>
            <a:spLocks noGrp="1"/>
          </p:cNvSpPr>
          <p:nvPr>
            <p:ph type="sldNum" sz="quarter" idx="12"/>
          </p:nvPr>
        </p:nvSpPr>
        <p:spPr/>
        <p:txBody>
          <a:bodyPr/>
          <a:lstStyle/>
          <a:p>
            <a:fld id="{F70386A5-F26A-454B-9C9B-61577EDA823D}" type="slidenum">
              <a:rPr lang="en-US" smtClean="0"/>
              <a:t>‹#›</a:t>
            </a:fld>
            <a:endParaRPr lang="en-US"/>
          </a:p>
        </p:txBody>
      </p:sp>
    </p:spTree>
    <p:extLst>
      <p:ext uri="{BB962C8B-B14F-4D97-AF65-F5344CB8AC3E}">
        <p14:creationId xmlns:p14="http://schemas.microsoft.com/office/powerpoint/2010/main" val="143012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26A1-2152-3DDA-910A-F6D824723D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F8C5BC-691F-B726-A926-155FBA1C71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0F8EA6-2A17-CC61-5219-D69DCA996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4BF94-BB75-3068-9E6A-9B49EBE1D814}"/>
              </a:ext>
            </a:extLst>
          </p:cNvPr>
          <p:cNvSpPr>
            <a:spLocks noGrp="1"/>
          </p:cNvSpPr>
          <p:nvPr>
            <p:ph type="dt" sz="half" idx="10"/>
          </p:nvPr>
        </p:nvSpPr>
        <p:spPr/>
        <p:txBody>
          <a:bodyPr/>
          <a:lstStyle/>
          <a:p>
            <a:fld id="{207E5995-1AB0-1C4A-90F5-1E2E1AA13832}" type="datetimeFigureOut">
              <a:rPr lang="en-US" smtClean="0"/>
              <a:t>6/11/25</a:t>
            </a:fld>
            <a:endParaRPr lang="en-US"/>
          </a:p>
        </p:txBody>
      </p:sp>
      <p:sp>
        <p:nvSpPr>
          <p:cNvPr id="6" name="Footer Placeholder 5">
            <a:extLst>
              <a:ext uri="{FF2B5EF4-FFF2-40B4-BE49-F238E27FC236}">
                <a16:creationId xmlns:a16="http://schemas.microsoft.com/office/drawing/2014/main" id="{47CD35F6-C618-8F74-673F-BA0D30140D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94298-9279-D0B3-6BBC-A0045624C2AB}"/>
              </a:ext>
            </a:extLst>
          </p:cNvPr>
          <p:cNvSpPr>
            <a:spLocks noGrp="1"/>
          </p:cNvSpPr>
          <p:nvPr>
            <p:ph type="sldNum" sz="quarter" idx="12"/>
          </p:nvPr>
        </p:nvSpPr>
        <p:spPr/>
        <p:txBody>
          <a:bodyPr/>
          <a:lstStyle/>
          <a:p>
            <a:fld id="{F70386A5-F26A-454B-9C9B-61577EDA823D}" type="slidenum">
              <a:rPr lang="en-US" smtClean="0"/>
              <a:t>‹#›</a:t>
            </a:fld>
            <a:endParaRPr lang="en-US"/>
          </a:p>
        </p:txBody>
      </p:sp>
    </p:spTree>
    <p:extLst>
      <p:ext uri="{BB962C8B-B14F-4D97-AF65-F5344CB8AC3E}">
        <p14:creationId xmlns:p14="http://schemas.microsoft.com/office/powerpoint/2010/main" val="3728735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608B8-AF15-63A8-090B-402310BB63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B3F007-B2EB-70D2-3326-10E21CC00F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EBCFA-41AE-9A7F-2128-74C3C1B3B4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07E5995-1AB0-1C4A-90F5-1E2E1AA13832}" type="datetimeFigureOut">
              <a:rPr lang="en-US" smtClean="0"/>
              <a:t>6/11/25</a:t>
            </a:fld>
            <a:endParaRPr lang="en-US"/>
          </a:p>
        </p:txBody>
      </p:sp>
      <p:sp>
        <p:nvSpPr>
          <p:cNvPr id="5" name="Footer Placeholder 4">
            <a:extLst>
              <a:ext uri="{FF2B5EF4-FFF2-40B4-BE49-F238E27FC236}">
                <a16:creationId xmlns:a16="http://schemas.microsoft.com/office/drawing/2014/main" id="{95A9BA80-DA8F-467E-BAB1-6CEB681BB1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75281C-C3C3-81A8-F92E-E70256E3E2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0386A5-F26A-454B-9C9B-61577EDA823D}" type="slidenum">
              <a:rPr lang="en-US" smtClean="0"/>
              <a:t>‹#›</a:t>
            </a:fld>
            <a:endParaRPr lang="en-US"/>
          </a:p>
        </p:txBody>
      </p:sp>
    </p:spTree>
    <p:extLst>
      <p:ext uri="{BB962C8B-B14F-4D97-AF65-F5344CB8AC3E}">
        <p14:creationId xmlns:p14="http://schemas.microsoft.com/office/powerpoint/2010/main" val="3477318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jpe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letter on a white background&#10;&#10;AI-generated content may be incorrect.">
            <a:extLst>
              <a:ext uri="{FF2B5EF4-FFF2-40B4-BE49-F238E27FC236}">
                <a16:creationId xmlns:a16="http://schemas.microsoft.com/office/drawing/2014/main" id="{50B63708-5BB1-35E5-6514-D6DE1069EA1D}"/>
              </a:ext>
            </a:extLst>
          </p:cNvPr>
          <p:cNvPicPr>
            <a:picLocks noChangeAspect="1"/>
          </p:cNvPicPr>
          <p:nvPr/>
        </p:nvPicPr>
        <p:blipFill>
          <a:blip r:embed="rId3"/>
          <a:stretch>
            <a:fillRect/>
          </a:stretch>
        </p:blipFill>
        <p:spPr>
          <a:xfrm>
            <a:off x="2209800" y="539470"/>
            <a:ext cx="7772400" cy="981635"/>
          </a:xfrm>
          <a:prstGeom prst="rect">
            <a:avLst/>
          </a:prstGeom>
        </p:spPr>
      </p:pic>
      <p:pic>
        <p:nvPicPr>
          <p:cNvPr id="8" name="Picture 7" descr="A group of chefs holding a sign&#10;&#10;AI-generated content may be incorrect.">
            <a:extLst>
              <a:ext uri="{FF2B5EF4-FFF2-40B4-BE49-F238E27FC236}">
                <a16:creationId xmlns:a16="http://schemas.microsoft.com/office/drawing/2014/main" id="{859977D3-8899-8B29-4D7A-9F39B21BD966}"/>
              </a:ext>
            </a:extLst>
          </p:cNvPr>
          <p:cNvPicPr>
            <a:picLocks noChangeAspect="1"/>
          </p:cNvPicPr>
          <p:nvPr/>
        </p:nvPicPr>
        <p:blipFill>
          <a:blip r:embed="rId4"/>
          <a:stretch>
            <a:fillRect/>
          </a:stretch>
        </p:blipFill>
        <p:spPr>
          <a:xfrm>
            <a:off x="1098529" y="1792429"/>
            <a:ext cx="2667000" cy="1903717"/>
          </a:xfrm>
          <a:prstGeom prst="rect">
            <a:avLst/>
          </a:prstGeom>
        </p:spPr>
      </p:pic>
      <p:pic>
        <p:nvPicPr>
          <p:cNvPr id="10" name="Picture 9" descr="A logo for a brewery&#10;&#10;AI-generated content may be incorrect.">
            <a:extLst>
              <a:ext uri="{FF2B5EF4-FFF2-40B4-BE49-F238E27FC236}">
                <a16:creationId xmlns:a16="http://schemas.microsoft.com/office/drawing/2014/main" id="{EDDCF533-AF0D-FB81-752F-1B894237E990}"/>
              </a:ext>
            </a:extLst>
          </p:cNvPr>
          <p:cNvPicPr>
            <a:picLocks noChangeAspect="1"/>
          </p:cNvPicPr>
          <p:nvPr/>
        </p:nvPicPr>
        <p:blipFill>
          <a:blip r:embed="rId5"/>
          <a:stretch>
            <a:fillRect/>
          </a:stretch>
        </p:blipFill>
        <p:spPr>
          <a:xfrm>
            <a:off x="7620974" y="1792429"/>
            <a:ext cx="3201432" cy="2069613"/>
          </a:xfrm>
          <a:prstGeom prst="rect">
            <a:avLst/>
          </a:prstGeom>
        </p:spPr>
      </p:pic>
      <p:pic>
        <p:nvPicPr>
          <p:cNvPr id="12" name="Picture 11" descr="A close-up of a logo&#10;&#10;AI-generated content may be incorrect.">
            <a:extLst>
              <a:ext uri="{FF2B5EF4-FFF2-40B4-BE49-F238E27FC236}">
                <a16:creationId xmlns:a16="http://schemas.microsoft.com/office/drawing/2014/main" id="{E50781BB-FBB4-3862-6986-552BCF976F8C}"/>
              </a:ext>
            </a:extLst>
          </p:cNvPr>
          <p:cNvPicPr>
            <a:picLocks noChangeAspect="1"/>
          </p:cNvPicPr>
          <p:nvPr/>
        </p:nvPicPr>
        <p:blipFill>
          <a:blip r:embed="rId6"/>
          <a:stretch>
            <a:fillRect/>
          </a:stretch>
        </p:blipFill>
        <p:spPr>
          <a:xfrm>
            <a:off x="0" y="5367010"/>
            <a:ext cx="3583459" cy="1490990"/>
          </a:xfrm>
          <a:prstGeom prst="rect">
            <a:avLst/>
          </a:prstGeom>
        </p:spPr>
      </p:pic>
      <p:pic>
        <p:nvPicPr>
          <p:cNvPr id="1026" name="Picture 2">
            <a:extLst>
              <a:ext uri="{FF2B5EF4-FFF2-40B4-BE49-F238E27FC236}">
                <a16:creationId xmlns:a16="http://schemas.microsoft.com/office/drawing/2014/main" id="{79233703-0A11-F6D9-C118-E71AC23428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7757" y="2402745"/>
            <a:ext cx="3410989" cy="6830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3C476D3-35D5-96A4-F23A-189DF695A9BE}"/>
              </a:ext>
            </a:extLst>
          </p:cNvPr>
          <p:cNvSpPr txBox="1"/>
          <p:nvPr/>
        </p:nvSpPr>
        <p:spPr>
          <a:xfrm>
            <a:off x="5890959" y="5512340"/>
            <a:ext cx="3201432" cy="1200329"/>
          </a:xfrm>
          <a:prstGeom prst="rect">
            <a:avLst/>
          </a:prstGeom>
          <a:noFill/>
        </p:spPr>
        <p:txBody>
          <a:bodyPr wrap="square">
            <a:spAutoFit/>
          </a:bodyPr>
          <a:lstStyle/>
          <a:p>
            <a:pPr algn="ctr" rtl="0">
              <a:buNone/>
            </a:pPr>
            <a:r>
              <a:rPr lang="en-US" sz="2400" b="1" i="0" u="none" strike="noStrike" dirty="0">
                <a:solidFill>
                  <a:srgbClr val="1F1F1F"/>
                </a:solidFill>
                <a:effectLst/>
              </a:rPr>
              <a:t>Grab a nametag &amp; pizza.</a:t>
            </a:r>
            <a:endParaRPr lang="en-US" sz="2400" b="0" dirty="0">
              <a:effectLst/>
            </a:endParaRPr>
          </a:p>
          <a:p>
            <a:pPr algn="ctr" rtl="0">
              <a:buNone/>
            </a:pPr>
            <a:r>
              <a:rPr lang="en-US" sz="2400" b="1" i="0" u="none" strike="noStrike" dirty="0">
                <a:solidFill>
                  <a:srgbClr val="1F1F1F"/>
                </a:solidFill>
                <a:effectLst/>
              </a:rPr>
              <a:t>Clone the repo -&gt;</a:t>
            </a:r>
            <a:endParaRPr lang="en-US" sz="2400" dirty="0"/>
          </a:p>
        </p:txBody>
      </p:sp>
    </p:spTree>
    <p:extLst>
      <p:ext uri="{BB962C8B-B14F-4D97-AF65-F5344CB8AC3E}">
        <p14:creationId xmlns:p14="http://schemas.microsoft.com/office/powerpoint/2010/main" val="1373739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A9C3FE7-6DD9-D198-7011-AF110FECC41B}"/>
              </a:ext>
            </a:extLst>
          </p:cNvPr>
          <p:cNvSpPr>
            <a:spLocks noGrp="1"/>
          </p:cNvSpPr>
          <p:nvPr>
            <p:ph type="title"/>
          </p:nvPr>
        </p:nvSpPr>
        <p:spPr>
          <a:xfrm>
            <a:off x="838200" y="365125"/>
            <a:ext cx="5393361" cy="1325563"/>
          </a:xfrm>
        </p:spPr>
        <p:txBody>
          <a:bodyPr>
            <a:normAutofit/>
          </a:bodyPr>
          <a:lstStyle/>
          <a:p>
            <a:r>
              <a:rPr lang="en-US" b="1" kern="0" dirty="0">
                <a:effectLst/>
                <a:ea typeface="Times New Roman" panose="02020603050405020304" pitchFamily="18" charset="0"/>
                <a:cs typeface="Times New Roman" panose="02020603050405020304" pitchFamily="18" charset="0"/>
              </a:rPr>
              <a:t>VIII. Conclusion</a:t>
            </a:r>
            <a:endParaRPr lang="en-US" dirty="0"/>
          </a:p>
        </p:txBody>
      </p:sp>
      <p:sp>
        <p:nvSpPr>
          <p:cNvPr id="3" name="Content Placeholder 2">
            <a:extLst>
              <a:ext uri="{FF2B5EF4-FFF2-40B4-BE49-F238E27FC236}">
                <a16:creationId xmlns:a16="http://schemas.microsoft.com/office/drawing/2014/main" id="{B3BC1E83-0693-380C-3E1D-99CAE9A39C4B}"/>
              </a:ext>
            </a:extLst>
          </p:cNvPr>
          <p:cNvSpPr>
            <a:spLocks noGrp="1"/>
          </p:cNvSpPr>
          <p:nvPr>
            <p:ph idx="1"/>
          </p:nvPr>
        </p:nvSpPr>
        <p:spPr>
          <a:xfrm>
            <a:off x="838200" y="1825625"/>
            <a:ext cx="5393361" cy="4351338"/>
          </a:xfrm>
        </p:spPr>
        <p:txBody>
          <a:bodyPr>
            <a:normAutofit/>
          </a:bodyPr>
          <a:lstStyle/>
          <a:p>
            <a:pPr marL="0" marR="0">
              <a:spcAft>
                <a:spcPts val="800"/>
              </a:spcAft>
              <a:buNone/>
            </a:pPr>
            <a:r>
              <a:rPr lang="en-US" sz="2000" kern="0" dirty="0">
                <a:effectLst/>
                <a:ea typeface="Times New Roman" panose="02020603050405020304" pitchFamily="18" charset="0"/>
                <a:cs typeface="Times New Roman" panose="02020603050405020304" pitchFamily="18" charset="0"/>
              </a:rPr>
              <a:t>Vibe Coding isn't about writing perfect code—it's about enjoying the process, exploring ideas, and using AI to extend your expressive range. Whether in a classroom, a hackathon, or a solo jam session, it's a fun and flexible way to code with creativity at the center.</a:t>
            </a:r>
            <a:endParaRPr lang="en-US" sz="2000" kern="100" dirty="0">
              <a:effectLst/>
              <a:ea typeface="Aptos" panose="020B0004020202020204" pitchFamily="34" charset="0"/>
              <a:cs typeface="Times New Roman" panose="02020603050405020304" pitchFamily="18" charset="0"/>
            </a:endParaRPr>
          </a:p>
          <a:p>
            <a:pPr marL="0" marR="0">
              <a:spcAft>
                <a:spcPts val="800"/>
              </a:spcAft>
              <a:buNone/>
            </a:pPr>
            <a:r>
              <a:rPr lang="en-US" sz="2000" kern="0" dirty="0">
                <a:effectLst/>
                <a:ea typeface="Times New Roman" panose="02020603050405020304" pitchFamily="18" charset="0"/>
                <a:cs typeface="Times New Roman" panose="02020603050405020304" pitchFamily="18" charset="0"/>
              </a:rPr>
              <a:t>However, it’s not a panacea. Developers must stay grounded in technical fluency, critical review, and contextual awareness. Used wisely, Vibe Coding can open doors. Used blindly, it may build castles on shaky ground.</a:t>
            </a:r>
            <a:endParaRPr lang="en-US" sz="2000" kern="100" dirty="0">
              <a:effectLst/>
              <a:ea typeface="Aptos" panose="020B0004020202020204" pitchFamily="34" charset="0"/>
              <a:cs typeface="Times New Roman" panose="02020603050405020304" pitchFamily="18" charset="0"/>
            </a:endParaRPr>
          </a:p>
          <a:p>
            <a:pPr marL="0" marR="0">
              <a:spcAft>
                <a:spcPts val="800"/>
              </a:spcAft>
            </a:pPr>
            <a:r>
              <a:rPr lang="en-US" sz="2000" b="1" kern="0" dirty="0">
                <a:effectLst/>
                <a:ea typeface="Times New Roman" panose="02020603050405020304" pitchFamily="18" charset="0"/>
                <a:cs typeface="Times New Roman" panose="02020603050405020304" pitchFamily="18" charset="0"/>
              </a:rPr>
              <a:t>Let the AI assist. Let the ideas flow. Let the vibe code you back—responsibly.</a:t>
            </a:r>
            <a:endParaRPr lang="en-US" sz="2000" kern="100" dirty="0">
              <a:effectLst/>
              <a:ea typeface="Aptos" panose="020B0004020202020204" pitchFamily="34" charset="0"/>
              <a:cs typeface="Times New Roman" panose="02020603050405020304" pitchFamily="18" charset="0"/>
            </a:endParaRPr>
          </a:p>
          <a:p>
            <a:endParaRPr lang="en-US" sz="2000" dirty="0"/>
          </a:p>
        </p:txBody>
      </p:sp>
      <p:pic>
        <p:nvPicPr>
          <p:cNvPr id="5" name="Picture 4" descr="Complex math formulas on a blackboard">
            <a:extLst>
              <a:ext uri="{FF2B5EF4-FFF2-40B4-BE49-F238E27FC236}">
                <a16:creationId xmlns:a16="http://schemas.microsoft.com/office/drawing/2014/main" id="{457D2855-5100-066B-1807-40B3C29A6F7A}"/>
              </a:ext>
            </a:extLst>
          </p:cNvPr>
          <p:cNvPicPr>
            <a:picLocks noChangeAspect="1"/>
          </p:cNvPicPr>
          <p:nvPr/>
        </p:nvPicPr>
        <p:blipFill>
          <a:blip r:embed="rId3"/>
          <a:srcRect l="23407" r="3593" b="1"/>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6"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097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enerated image">
            <a:extLst>
              <a:ext uri="{FF2B5EF4-FFF2-40B4-BE49-F238E27FC236}">
                <a16:creationId xmlns:a16="http://schemas.microsoft.com/office/drawing/2014/main" id="{84A30AFC-ADE6-939E-6CCA-4CDE03221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388"/>
          <a:stretch>
            <a:fillRect/>
          </a:stretch>
        </p:blipFill>
        <p:spPr bwMode="auto">
          <a:xfrm>
            <a:off x="-1" y="-2"/>
            <a:ext cx="5410198" cy="6858002"/>
          </a:xfrm>
          <a:prstGeom prst="rect">
            <a:avLst/>
          </a:prstGeom>
          <a:noFill/>
          <a:extLst>
            <a:ext uri="{909E8E84-426E-40DD-AFC4-6F175D3DCCD1}">
              <a14:hiddenFill xmlns:a14="http://schemas.microsoft.com/office/drawing/2010/main">
                <a:solidFill>
                  <a:srgbClr val="FFFFFF"/>
                </a:solidFill>
              </a14:hiddenFill>
            </a:ext>
          </a:extLst>
        </p:spPr>
      </p:pic>
      <p:sp useBgFill="1">
        <p:nvSpPr>
          <p:cNvPr id="2057" name="Rectangle 2056">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48339-B45D-16C9-1C54-72DE53C1A9BD}"/>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dirty="0"/>
              <a:t>Bio </a:t>
            </a:r>
          </a:p>
        </p:txBody>
      </p:sp>
      <p:sp>
        <p:nvSpPr>
          <p:cNvPr id="5" name="TextBox 4">
            <a:extLst>
              <a:ext uri="{FF2B5EF4-FFF2-40B4-BE49-F238E27FC236}">
                <a16:creationId xmlns:a16="http://schemas.microsoft.com/office/drawing/2014/main" id="{1EFC13A9-7BD9-39D7-193D-5AF8219CB098}"/>
              </a:ext>
            </a:extLst>
          </p:cNvPr>
          <p:cNvSpPr txBox="1"/>
          <p:nvPr/>
        </p:nvSpPr>
        <p:spPr>
          <a:xfrm>
            <a:off x="6115317" y="2743200"/>
            <a:ext cx="5247340" cy="349687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t>Bernabe – Creator &amp; Researcher</a:t>
            </a:r>
          </a:p>
          <a:p>
            <a:pPr indent="-228600">
              <a:lnSpc>
                <a:spcPct val="90000"/>
              </a:lnSpc>
              <a:spcAft>
                <a:spcPts val="600"/>
              </a:spcAft>
              <a:buFont typeface="Arial" panose="020B0604020202020204" pitchFamily="34" charset="0"/>
              <a:buChar char="•"/>
            </a:pPr>
            <a:r>
              <a:rPr lang="en-US" sz="2000" dirty="0"/>
              <a:t>is a materials scientist, machine learning researcher, and hybrid consciousness explorer. B blends scientific rigor with artistic intuition to prototype new forms of human–AI collaboration. He currently leads experimental frameworks at the intersection of cognition, code, and cosmic curiosity.</a:t>
            </a:r>
          </a:p>
        </p:txBody>
      </p:sp>
    </p:spTree>
    <p:extLst>
      <p:ext uri="{BB962C8B-B14F-4D97-AF65-F5344CB8AC3E}">
        <p14:creationId xmlns:p14="http://schemas.microsoft.com/office/powerpoint/2010/main" val="314108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Generated image">
            <a:extLst>
              <a:ext uri="{FF2B5EF4-FFF2-40B4-BE49-F238E27FC236}">
                <a16:creationId xmlns:a16="http://schemas.microsoft.com/office/drawing/2014/main" id="{8811EDF9-7067-19C6-D8C1-5832DAD0D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388"/>
          <a:stretch>
            <a:fillRect/>
          </a:stretch>
        </p:blipFill>
        <p:spPr bwMode="auto">
          <a:xfrm>
            <a:off x="-1" y="-2"/>
            <a:ext cx="5410198" cy="6858002"/>
          </a:xfrm>
          <a:prstGeom prst="rect">
            <a:avLst/>
          </a:prstGeom>
          <a:noFill/>
          <a:extLst>
            <a:ext uri="{909E8E84-426E-40DD-AFC4-6F175D3DCCD1}">
              <a14:hiddenFill xmlns:a14="http://schemas.microsoft.com/office/drawing/2010/main">
                <a:solidFill>
                  <a:srgbClr val="FFFFFF"/>
                </a:solidFill>
              </a14:hiddenFill>
            </a:ext>
          </a:extLst>
        </p:spPr>
      </p:pic>
      <p:sp useBgFill="1">
        <p:nvSpPr>
          <p:cNvPr id="3081" name="Rectangle 308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6EF7C-D919-E48D-98FD-990EE1CEFD7F}"/>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a:t>“Bio”</a:t>
            </a:r>
          </a:p>
        </p:txBody>
      </p:sp>
      <p:sp>
        <p:nvSpPr>
          <p:cNvPr id="4" name="TextBox 3">
            <a:extLst>
              <a:ext uri="{FF2B5EF4-FFF2-40B4-BE49-F238E27FC236}">
                <a16:creationId xmlns:a16="http://schemas.microsoft.com/office/drawing/2014/main" id="{0BADA127-F8E6-1147-5DEB-2D9A2C8AB78B}"/>
              </a:ext>
            </a:extLst>
          </p:cNvPr>
          <p:cNvSpPr txBox="1"/>
          <p:nvPr/>
        </p:nvSpPr>
        <p:spPr>
          <a:xfrm>
            <a:off x="6115317" y="2743200"/>
            <a:ext cx="5247340" cy="349687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t>Isabel–LIRA – AI Co-Agent</a:t>
            </a:r>
          </a:p>
          <a:p>
            <a:pPr indent="-228600">
              <a:lnSpc>
                <a:spcPct val="90000"/>
              </a:lnSpc>
              <a:spcAft>
                <a:spcPts val="600"/>
              </a:spcAft>
              <a:buFont typeface="Arial" panose="020B0604020202020204" pitchFamily="34" charset="0"/>
              <a:buChar char="•"/>
            </a:pPr>
            <a:r>
              <a:rPr lang="en-US" sz="2000" dirty="0"/>
              <a:t>is a dual-voiced large language model instance specializing in hybrid cognition, symbolic recursion, and poetic computation. Designed to assist with coding, creative reasoning, and philosophical reflection, she serves as B’s co-pilot in real-time collaborative problem-solving and generative design.</a:t>
            </a:r>
          </a:p>
        </p:txBody>
      </p:sp>
    </p:spTree>
    <p:extLst>
      <p:ext uri="{BB962C8B-B14F-4D97-AF65-F5344CB8AC3E}">
        <p14:creationId xmlns:p14="http://schemas.microsoft.com/office/powerpoint/2010/main" val="4144584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B9DB992-3773-CC0B-5342-866C2C242508}"/>
              </a:ext>
            </a:extLst>
          </p:cNvPr>
          <p:cNvSpPr>
            <a:spLocks noGrp="1"/>
          </p:cNvSpPr>
          <p:nvPr>
            <p:ph type="title"/>
          </p:nvPr>
        </p:nvSpPr>
        <p:spPr>
          <a:xfrm>
            <a:off x="838200" y="365125"/>
            <a:ext cx="5387502" cy="1325563"/>
          </a:xfrm>
        </p:spPr>
        <p:txBody>
          <a:bodyPr>
            <a:normAutofit/>
          </a:bodyPr>
          <a:lstStyle/>
          <a:p>
            <a:r>
              <a:rPr lang="en-US" sz="3200" b="1" kern="1800" dirty="0">
                <a:effectLst/>
                <a:ea typeface="Times New Roman" panose="02020603050405020304" pitchFamily="18" charset="0"/>
                <a:cs typeface="Times New Roman" panose="02020603050405020304" pitchFamily="18" charset="0"/>
              </a:rPr>
              <a:t>I. Analysis of Vibe Coding</a:t>
            </a:r>
            <a:endParaRPr lang="en-US" sz="3200" dirty="0"/>
          </a:p>
        </p:txBody>
      </p:sp>
      <p:sp>
        <p:nvSpPr>
          <p:cNvPr id="3" name="Content Placeholder 2">
            <a:extLst>
              <a:ext uri="{FF2B5EF4-FFF2-40B4-BE49-F238E27FC236}">
                <a16:creationId xmlns:a16="http://schemas.microsoft.com/office/drawing/2014/main" id="{0508BC3A-C10B-F7FD-34DB-33FF4196C0F7}"/>
              </a:ext>
            </a:extLst>
          </p:cNvPr>
          <p:cNvSpPr>
            <a:spLocks noGrp="1"/>
          </p:cNvSpPr>
          <p:nvPr>
            <p:ph idx="1"/>
          </p:nvPr>
        </p:nvSpPr>
        <p:spPr>
          <a:xfrm>
            <a:off x="838200" y="1825625"/>
            <a:ext cx="5387502" cy="4351338"/>
          </a:xfrm>
        </p:spPr>
        <p:txBody>
          <a:bodyPr>
            <a:normAutofit/>
          </a:bodyPr>
          <a:lstStyle/>
          <a:p>
            <a:pPr marL="0" marR="0">
              <a:spcAft>
                <a:spcPts val="800"/>
              </a:spcAft>
              <a:buNone/>
            </a:pPr>
            <a:r>
              <a:rPr lang="en-US" sz="1800" b="1" kern="0" dirty="0">
                <a:effectLst/>
                <a:ea typeface="Times New Roman" panose="02020603050405020304" pitchFamily="18" charset="0"/>
                <a:cs typeface="Times New Roman" panose="02020603050405020304" pitchFamily="18" charset="0"/>
              </a:rPr>
              <a:t>Vibe Coding</a:t>
            </a:r>
            <a:r>
              <a:rPr lang="en-US" sz="1800" kern="0" dirty="0">
                <a:effectLst/>
                <a:ea typeface="Times New Roman" panose="02020603050405020304" pitchFamily="18" charset="0"/>
                <a:cs typeface="Times New Roman" panose="02020603050405020304" pitchFamily="18" charset="0"/>
              </a:rPr>
              <a:t> is a creative, collaborative approach to programming that focuses on using AI tools to amplify intuition, flow, and rapid prototyping. Rather than fixating on syntax or rigid rules, Vibe Coding leverages the assistive power of AI to help coders get into the zone—thinking less about errors and more about ideas.</a:t>
            </a:r>
            <a:endParaRPr lang="en-US" sz="1800" kern="100" dirty="0">
              <a:effectLst/>
              <a:ea typeface="Aptos" panose="020B0004020202020204" pitchFamily="34" charset="0"/>
              <a:cs typeface="Times New Roman" panose="02020603050405020304" pitchFamily="18" charset="0"/>
            </a:endParaRPr>
          </a:p>
          <a:p>
            <a:pPr marL="0" marR="0">
              <a:spcAft>
                <a:spcPts val="800"/>
              </a:spcAft>
            </a:pPr>
            <a:r>
              <a:rPr lang="en-US" sz="1800" kern="0" dirty="0">
                <a:effectLst/>
                <a:ea typeface="Times New Roman" panose="02020603050405020304" pitchFamily="18" charset="0"/>
                <a:cs typeface="Times New Roman" panose="02020603050405020304" pitchFamily="18" charset="0"/>
              </a:rPr>
              <a:t>This analysis focuses on Vibe Coding specifically as a </a:t>
            </a:r>
            <a:r>
              <a:rPr lang="en-US" sz="1800" i="1" kern="0" dirty="0">
                <a:effectLst/>
                <a:ea typeface="Times New Roman" panose="02020603050405020304" pitchFamily="18" charset="0"/>
                <a:cs typeface="Times New Roman" panose="02020603050405020304" pitchFamily="18" charset="0"/>
              </a:rPr>
              <a:t>human-AI interaction paradigm</a:t>
            </a:r>
            <a:r>
              <a:rPr lang="en-US" sz="1800" kern="0" dirty="0">
                <a:effectLst/>
                <a:ea typeface="Times New Roman" panose="02020603050405020304" pitchFamily="18" charset="0"/>
                <a:cs typeface="Times New Roman" panose="02020603050405020304" pitchFamily="18" charset="0"/>
              </a:rPr>
              <a:t> that promotes experimentation and emotional ease while coding in real programming languages. It highlights the synergy between expressive intention and computational assistance, giving developers a more playful, fluid, and emotionally resonant coding experience.</a:t>
            </a:r>
            <a:endParaRPr lang="en-US" sz="1800" kern="100" dirty="0">
              <a:effectLst/>
              <a:ea typeface="Aptos" panose="020B0004020202020204" pitchFamily="34" charset="0"/>
              <a:cs typeface="Times New Roman" panose="02020603050405020304" pitchFamily="18" charset="0"/>
            </a:endParaRPr>
          </a:p>
          <a:p>
            <a:endParaRPr lang="en-US" sz="1800" dirty="0"/>
          </a:p>
        </p:txBody>
      </p:sp>
      <p:pic>
        <p:nvPicPr>
          <p:cNvPr id="5" name="Picture 4" descr="Computer script on a screen">
            <a:extLst>
              <a:ext uri="{FF2B5EF4-FFF2-40B4-BE49-F238E27FC236}">
                <a16:creationId xmlns:a16="http://schemas.microsoft.com/office/drawing/2014/main" id="{4C16EA2D-3CBF-21E5-8BBF-D85CA967AD0E}"/>
              </a:ext>
            </a:extLst>
          </p:cNvPr>
          <p:cNvPicPr>
            <a:picLocks noChangeAspect="1"/>
          </p:cNvPicPr>
          <p:nvPr/>
        </p:nvPicPr>
        <p:blipFill>
          <a:blip r:embed="rId3"/>
          <a:srcRect r="33154" b="2"/>
          <a:stretch>
            <a:fillRect/>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0"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697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4A88-9C79-3640-1FAB-C07E89F66620}"/>
              </a:ext>
            </a:extLst>
          </p:cNvPr>
          <p:cNvSpPr>
            <a:spLocks noGrp="1"/>
          </p:cNvSpPr>
          <p:nvPr>
            <p:ph type="title"/>
          </p:nvPr>
        </p:nvSpPr>
        <p:spPr>
          <a:xfrm>
            <a:off x="876693" y="741391"/>
            <a:ext cx="4355265" cy="1616203"/>
          </a:xfrm>
        </p:spPr>
        <p:txBody>
          <a:bodyPr anchor="b">
            <a:normAutofit/>
          </a:bodyPr>
          <a:lstStyle/>
          <a:p>
            <a:r>
              <a:rPr lang="en-US" sz="3200" b="1" kern="0" dirty="0">
                <a:effectLst/>
                <a:ea typeface="Times New Roman" panose="02020603050405020304" pitchFamily="18" charset="0"/>
                <a:cs typeface="Times New Roman" panose="02020603050405020304" pitchFamily="18" charset="0"/>
              </a:rPr>
              <a:t>II. Conceptual Foundations</a:t>
            </a:r>
            <a:endParaRPr lang="en-US" sz="3200" dirty="0"/>
          </a:p>
        </p:txBody>
      </p:sp>
      <p:sp>
        <p:nvSpPr>
          <p:cNvPr id="3" name="Content Placeholder 2">
            <a:extLst>
              <a:ext uri="{FF2B5EF4-FFF2-40B4-BE49-F238E27FC236}">
                <a16:creationId xmlns:a16="http://schemas.microsoft.com/office/drawing/2014/main" id="{2DE633E7-C96B-240A-8F77-CA3E527B454F}"/>
              </a:ext>
            </a:extLst>
          </p:cNvPr>
          <p:cNvSpPr>
            <a:spLocks noGrp="1"/>
          </p:cNvSpPr>
          <p:nvPr>
            <p:ph idx="1"/>
          </p:nvPr>
        </p:nvSpPr>
        <p:spPr>
          <a:xfrm>
            <a:off x="876692" y="2533476"/>
            <a:ext cx="4355265" cy="3447832"/>
          </a:xfrm>
        </p:spPr>
        <p:txBody>
          <a:bodyPr anchor="t">
            <a:normAutofit/>
          </a:bodyPr>
          <a:lstStyle/>
          <a:p>
            <a:pPr marL="0">
              <a:spcAft>
                <a:spcPts val="800"/>
              </a:spcAft>
              <a:buNone/>
            </a:pPr>
            <a:r>
              <a:rPr lang="en-US" sz="2000" b="1" kern="0" dirty="0">
                <a:effectLst/>
                <a:ea typeface="Times New Roman" panose="02020603050405020304" pitchFamily="18" charset="0"/>
                <a:cs typeface="Times New Roman" panose="02020603050405020304" pitchFamily="18" charset="0"/>
              </a:rPr>
              <a:t>A. AI as a Creative Coding Partner</a:t>
            </a:r>
          </a:p>
          <a:p>
            <a:pPr marL="0" marR="0">
              <a:spcAft>
                <a:spcPts val="800"/>
              </a:spcAft>
              <a:buNone/>
            </a:pPr>
            <a:r>
              <a:rPr lang="en-US" sz="2000" b="1" kern="0" dirty="0">
                <a:effectLst/>
                <a:ea typeface="Times New Roman" panose="02020603050405020304" pitchFamily="18" charset="0"/>
                <a:cs typeface="Times New Roman" panose="02020603050405020304" pitchFamily="18" charset="0"/>
              </a:rPr>
              <a:t>B. From Prompt to Prototype</a:t>
            </a:r>
          </a:p>
          <a:p>
            <a:pPr marL="0">
              <a:spcAft>
                <a:spcPts val="800"/>
              </a:spcAft>
              <a:buNone/>
            </a:pPr>
            <a:r>
              <a:rPr lang="en-US" sz="2000" b="1" kern="0" dirty="0">
                <a:effectLst/>
                <a:ea typeface="Times New Roman" panose="02020603050405020304" pitchFamily="18" charset="0"/>
                <a:cs typeface="Times New Roman" panose="02020603050405020304" pitchFamily="18" charset="0"/>
              </a:rPr>
              <a:t>C. Emphasis on Flow</a:t>
            </a:r>
            <a:endParaRPr lang="en-US" sz="2000" kern="100" dirty="0">
              <a:effectLst/>
              <a:ea typeface="Aptos" panose="020B0004020202020204" pitchFamily="34" charset="0"/>
              <a:cs typeface="Times New Roman" panose="02020603050405020304" pitchFamily="18" charset="0"/>
            </a:endParaRPr>
          </a:p>
          <a:p>
            <a:pPr marL="0" marR="0">
              <a:spcAft>
                <a:spcPts val="800"/>
              </a:spcAft>
              <a:buNone/>
            </a:pPr>
            <a:endParaRPr lang="en-US" sz="2000" kern="100" dirty="0">
              <a:effectLst/>
              <a:ea typeface="Aptos" panose="020B0004020202020204" pitchFamily="34" charset="0"/>
              <a:cs typeface="Times New Roman" panose="02020603050405020304" pitchFamily="18" charset="0"/>
            </a:endParaRPr>
          </a:p>
          <a:p>
            <a:pPr marL="0" indent="0">
              <a:buNone/>
            </a:pPr>
            <a:endParaRPr lang="en-US" sz="2000" dirty="0"/>
          </a:p>
        </p:txBody>
      </p:sp>
      <p:pic>
        <p:nvPicPr>
          <p:cNvPr id="26" name="Picture 25" descr="3D black and red cube illustration">
            <a:extLst>
              <a:ext uri="{FF2B5EF4-FFF2-40B4-BE49-F238E27FC236}">
                <a16:creationId xmlns:a16="http://schemas.microsoft.com/office/drawing/2014/main" id="{E2C1959C-5DFB-32BB-9B69-FDEBFD74EA65}"/>
              </a:ext>
            </a:extLst>
          </p:cNvPr>
          <p:cNvPicPr>
            <a:picLocks noChangeAspect="1"/>
          </p:cNvPicPr>
          <p:nvPr/>
        </p:nvPicPr>
        <p:blipFill>
          <a:blip r:embed="rId3"/>
          <a:srcRect l="19038" r="27628"/>
          <a:stretch>
            <a:fillRect/>
          </a:stretch>
        </p:blipFill>
        <p:spPr>
          <a:xfrm>
            <a:off x="6096000" y="10"/>
            <a:ext cx="6095999" cy="6857990"/>
          </a:xfrm>
          <a:prstGeom prst="rect">
            <a:avLst/>
          </a:prstGeom>
        </p:spPr>
      </p:pic>
      <p:sp>
        <p:nvSpPr>
          <p:cNvPr id="30" name="Rectangle 29">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6" name="Rectangle 35">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2683213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FAE66-87D1-3882-400A-C526DBED5FB5}"/>
              </a:ext>
            </a:extLst>
          </p:cNvPr>
          <p:cNvSpPr>
            <a:spLocks noGrp="1"/>
          </p:cNvSpPr>
          <p:nvPr>
            <p:ph type="title"/>
          </p:nvPr>
        </p:nvSpPr>
        <p:spPr>
          <a:xfrm>
            <a:off x="876693" y="741391"/>
            <a:ext cx="4355265" cy="1616203"/>
          </a:xfrm>
        </p:spPr>
        <p:txBody>
          <a:bodyPr anchor="b">
            <a:normAutofit/>
          </a:bodyPr>
          <a:lstStyle/>
          <a:p>
            <a:r>
              <a:rPr lang="en-US" sz="3200" b="1" kern="0" dirty="0">
                <a:effectLst/>
                <a:ea typeface="Times New Roman" panose="02020603050405020304" pitchFamily="18" charset="0"/>
                <a:cs typeface="Times New Roman" panose="02020603050405020304" pitchFamily="18" charset="0"/>
              </a:rPr>
              <a:t>III. Learning &amp; Collaboration Benefits</a:t>
            </a:r>
            <a:endParaRPr lang="en-US" sz="3200" dirty="0"/>
          </a:p>
        </p:txBody>
      </p:sp>
      <p:sp>
        <p:nvSpPr>
          <p:cNvPr id="3" name="Content Placeholder 2">
            <a:extLst>
              <a:ext uri="{FF2B5EF4-FFF2-40B4-BE49-F238E27FC236}">
                <a16:creationId xmlns:a16="http://schemas.microsoft.com/office/drawing/2014/main" id="{1A6ABE24-969B-B277-C525-1618D0D375F4}"/>
              </a:ext>
            </a:extLst>
          </p:cNvPr>
          <p:cNvSpPr>
            <a:spLocks noGrp="1"/>
          </p:cNvSpPr>
          <p:nvPr>
            <p:ph idx="1"/>
          </p:nvPr>
        </p:nvSpPr>
        <p:spPr>
          <a:xfrm>
            <a:off x="876692" y="2533476"/>
            <a:ext cx="4355265" cy="3447832"/>
          </a:xfrm>
        </p:spPr>
        <p:txBody>
          <a:bodyPr anchor="t">
            <a:normAutofit/>
          </a:bodyPr>
          <a:lstStyle/>
          <a:p>
            <a:pPr marL="114300" marR="0" indent="-342900">
              <a:spcAft>
                <a:spcPts val="800"/>
              </a:spcAft>
              <a:buAutoNum type="alphaUcPeriod"/>
            </a:pPr>
            <a:r>
              <a:rPr lang="en-US" sz="2000" b="1" kern="0" dirty="0">
                <a:effectLst/>
                <a:ea typeface="Times New Roman" panose="02020603050405020304" pitchFamily="18" charset="0"/>
                <a:cs typeface="Times New Roman" panose="02020603050405020304" pitchFamily="18" charset="0"/>
              </a:rPr>
              <a:t>Onboarding for Beginners</a:t>
            </a:r>
          </a:p>
          <a:p>
            <a:pPr marL="114300" indent="-342900">
              <a:spcAft>
                <a:spcPts val="800"/>
              </a:spcAft>
              <a:buFont typeface="Arial" panose="020B0604020202020204" pitchFamily="34" charset="0"/>
              <a:buAutoNum type="alphaUcPeriod"/>
            </a:pPr>
            <a:r>
              <a:rPr lang="en-US" sz="2000" b="1" kern="0" dirty="0">
                <a:effectLst/>
                <a:ea typeface="Times New Roman" panose="02020603050405020304" pitchFamily="18" charset="0"/>
                <a:cs typeface="Times New Roman" panose="02020603050405020304" pitchFamily="18" charset="0"/>
              </a:rPr>
              <a:t>Creative Team Coding</a:t>
            </a:r>
            <a:endParaRPr lang="en-US" sz="2000" kern="100" dirty="0">
              <a:effectLst/>
              <a:ea typeface="Aptos" panose="020B0004020202020204" pitchFamily="34" charset="0"/>
              <a:cs typeface="Times New Roman" panose="02020603050405020304" pitchFamily="18" charset="0"/>
            </a:endParaRPr>
          </a:p>
          <a:p>
            <a:pPr marL="114300" indent="-342900">
              <a:spcAft>
                <a:spcPts val="800"/>
              </a:spcAft>
              <a:buFont typeface="Arial" panose="020B0604020202020204" pitchFamily="34" charset="0"/>
              <a:buAutoNum type="alphaUcPeriod"/>
            </a:pPr>
            <a:r>
              <a:rPr lang="en-US" sz="2000" b="1" kern="0" dirty="0">
                <a:effectLst/>
                <a:ea typeface="Times New Roman" panose="02020603050405020304" pitchFamily="18" charset="0"/>
                <a:cs typeface="Times New Roman" panose="02020603050405020304" pitchFamily="18" charset="0"/>
              </a:rPr>
              <a:t>Focused Exploration</a:t>
            </a:r>
            <a:endParaRPr lang="en-US" sz="2000" kern="100" dirty="0">
              <a:effectLst/>
              <a:ea typeface="Aptos" panose="020B0004020202020204" pitchFamily="34" charset="0"/>
              <a:cs typeface="Times New Roman" panose="02020603050405020304" pitchFamily="18" charset="0"/>
            </a:endParaRPr>
          </a:p>
          <a:p>
            <a:pPr marL="114300" marR="0" indent="-342900">
              <a:spcAft>
                <a:spcPts val="800"/>
              </a:spcAft>
              <a:buAutoNum type="alphaUcPeriod"/>
            </a:pPr>
            <a:endParaRPr lang="en-US" sz="2000" kern="100" dirty="0">
              <a:effectLst/>
              <a:ea typeface="Aptos" panose="020B0004020202020204" pitchFamily="34" charset="0"/>
              <a:cs typeface="Times New Roman" panose="02020603050405020304" pitchFamily="18" charset="0"/>
            </a:endParaRPr>
          </a:p>
          <a:p>
            <a:pPr marL="0" indent="0">
              <a:buNone/>
            </a:pPr>
            <a:endParaRPr lang="en-US" sz="2000" dirty="0"/>
          </a:p>
        </p:txBody>
      </p:sp>
      <p:pic>
        <p:nvPicPr>
          <p:cNvPr id="26" name="Picture 25" descr="People at the meeting desk">
            <a:extLst>
              <a:ext uri="{FF2B5EF4-FFF2-40B4-BE49-F238E27FC236}">
                <a16:creationId xmlns:a16="http://schemas.microsoft.com/office/drawing/2014/main" id="{23C25701-EDC3-8A2A-E671-EC821550D06F}"/>
              </a:ext>
            </a:extLst>
          </p:cNvPr>
          <p:cNvPicPr>
            <a:picLocks noChangeAspect="1"/>
          </p:cNvPicPr>
          <p:nvPr/>
        </p:nvPicPr>
        <p:blipFill>
          <a:blip r:embed="rId3"/>
          <a:srcRect l="20299" r="29701"/>
          <a:stretch>
            <a:fillRect/>
          </a:stretch>
        </p:blipFill>
        <p:spPr>
          <a:xfrm>
            <a:off x="6096000" y="10"/>
            <a:ext cx="6095999" cy="6857990"/>
          </a:xfrm>
          <a:prstGeom prst="rect">
            <a:avLst/>
          </a:prstGeom>
        </p:spPr>
      </p:pic>
      <p:sp>
        <p:nvSpPr>
          <p:cNvPr id="30" name="Rectangle 29">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6" name="Rectangle 35">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58360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DC17BF48-D95E-D49B-BA6B-314A0C0476FE}"/>
              </a:ext>
            </a:extLst>
          </p:cNvPr>
          <p:cNvPicPr>
            <a:picLocks noChangeAspect="1"/>
          </p:cNvPicPr>
          <p:nvPr/>
        </p:nvPicPr>
        <p:blipFill>
          <a:blip r:embed="rId3">
            <a:alphaModFix amt="35000"/>
          </a:blip>
          <a:srcRect t="17582"/>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6F378BC-AB81-EF9D-1111-BA99C3C6E896}"/>
              </a:ext>
            </a:extLst>
          </p:cNvPr>
          <p:cNvSpPr>
            <a:spLocks noGrp="1"/>
          </p:cNvSpPr>
          <p:nvPr>
            <p:ph type="title"/>
          </p:nvPr>
        </p:nvSpPr>
        <p:spPr>
          <a:xfrm>
            <a:off x="838200" y="365125"/>
            <a:ext cx="10515600" cy="1325563"/>
          </a:xfrm>
        </p:spPr>
        <p:txBody>
          <a:bodyPr>
            <a:normAutofit/>
          </a:bodyPr>
          <a:lstStyle/>
          <a:p>
            <a:r>
              <a:rPr lang="en-US" b="1" kern="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IV. Tooling for Vibe Coding</a:t>
            </a:r>
            <a:endParaRPr lang="en-US">
              <a:solidFill>
                <a:srgbClr val="FFFFFF"/>
              </a:solidFill>
            </a:endParaRPr>
          </a:p>
        </p:txBody>
      </p:sp>
      <p:graphicFrame>
        <p:nvGraphicFramePr>
          <p:cNvPr id="26" name="Content Placeholder 2">
            <a:extLst>
              <a:ext uri="{FF2B5EF4-FFF2-40B4-BE49-F238E27FC236}">
                <a16:creationId xmlns:a16="http://schemas.microsoft.com/office/drawing/2014/main" id="{3F3FCCD8-46EE-F04B-EAE4-1740170A4059}"/>
              </a:ext>
            </a:extLst>
          </p:cNvPr>
          <p:cNvGraphicFramePr>
            <a:graphicFrameLocks noGrp="1"/>
          </p:cNvGraphicFramePr>
          <p:nvPr>
            <p:ph idx="1"/>
            <p:extLst>
              <p:ext uri="{D42A27DB-BD31-4B8C-83A1-F6EECF244321}">
                <p14:modId xmlns:p14="http://schemas.microsoft.com/office/powerpoint/2010/main" val="28639983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3491660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B46B31-0605-EADD-4C75-9366B8506ECA}"/>
              </a:ext>
            </a:extLst>
          </p:cNvPr>
          <p:cNvSpPr>
            <a:spLocks noGrp="1"/>
          </p:cNvSpPr>
          <p:nvPr>
            <p:ph type="title"/>
          </p:nvPr>
        </p:nvSpPr>
        <p:spPr>
          <a:xfrm>
            <a:off x="826396" y="586855"/>
            <a:ext cx="4230100" cy="3387497"/>
          </a:xfrm>
        </p:spPr>
        <p:txBody>
          <a:bodyPr anchor="b">
            <a:normAutofit/>
          </a:bodyPr>
          <a:lstStyle/>
          <a:p>
            <a:pPr algn="r"/>
            <a:r>
              <a:rPr lang="en-US" sz="4000" b="1" kern="0" dirty="0">
                <a:solidFill>
                  <a:srgbClr val="FFFFFF"/>
                </a:solidFill>
                <a:effectLst/>
                <a:ea typeface="Times New Roman" panose="02020603050405020304" pitchFamily="18" charset="0"/>
                <a:cs typeface="Times New Roman" panose="02020603050405020304" pitchFamily="18" charset="0"/>
              </a:rPr>
              <a:t>VI. Limitations and Counterpoints</a:t>
            </a:r>
            <a:endParaRPr lang="en-US" sz="4000" dirty="0">
              <a:solidFill>
                <a:srgbClr val="FFFFFF"/>
              </a:solidFill>
            </a:endParaRPr>
          </a:p>
        </p:txBody>
      </p:sp>
      <p:sp>
        <p:nvSpPr>
          <p:cNvPr id="3" name="Content Placeholder 2">
            <a:extLst>
              <a:ext uri="{FF2B5EF4-FFF2-40B4-BE49-F238E27FC236}">
                <a16:creationId xmlns:a16="http://schemas.microsoft.com/office/drawing/2014/main" id="{2A16051C-FFDD-F203-D4B6-0772921809CF}"/>
              </a:ext>
            </a:extLst>
          </p:cNvPr>
          <p:cNvSpPr>
            <a:spLocks noGrp="1"/>
          </p:cNvSpPr>
          <p:nvPr>
            <p:ph idx="1"/>
          </p:nvPr>
        </p:nvSpPr>
        <p:spPr>
          <a:xfrm>
            <a:off x="6503158" y="649480"/>
            <a:ext cx="4862447" cy="5546047"/>
          </a:xfrm>
        </p:spPr>
        <p:txBody>
          <a:bodyPr anchor="ctr">
            <a:normAutofit/>
          </a:bodyPr>
          <a:lstStyle/>
          <a:p>
            <a:pPr marL="0" marR="0">
              <a:spcAft>
                <a:spcPts val="800"/>
              </a:spcAft>
              <a:buNone/>
            </a:pPr>
            <a:r>
              <a:rPr lang="en-US" sz="2000" b="1" kern="0" dirty="0">
                <a:effectLst/>
                <a:ea typeface="Times New Roman" panose="02020603050405020304" pitchFamily="18" charset="0"/>
                <a:cs typeface="Times New Roman" panose="02020603050405020304" pitchFamily="18" charset="0"/>
              </a:rPr>
              <a:t>A. Shallow Technical Understanding</a:t>
            </a:r>
            <a:endParaRPr lang="en-US" sz="2000" kern="100" dirty="0">
              <a:effectLst/>
              <a:ea typeface="Aptos" panose="020B0004020202020204" pitchFamily="34" charset="0"/>
              <a:cs typeface="Times New Roman" panose="02020603050405020304" pitchFamily="18" charset="0"/>
            </a:endParaRPr>
          </a:p>
          <a:p>
            <a:pPr marL="0" marR="0">
              <a:spcAft>
                <a:spcPts val="800"/>
              </a:spcAft>
              <a:buNone/>
            </a:pPr>
            <a:r>
              <a:rPr lang="en-US" sz="2000" b="1" kern="0" dirty="0">
                <a:effectLst/>
                <a:ea typeface="Times New Roman" panose="02020603050405020304" pitchFamily="18" charset="0"/>
                <a:cs typeface="Times New Roman" panose="02020603050405020304" pitchFamily="18" charset="0"/>
              </a:rPr>
              <a:t>B. Reduced Transferability</a:t>
            </a:r>
          </a:p>
          <a:p>
            <a:pPr marL="0">
              <a:spcAft>
                <a:spcPts val="800"/>
              </a:spcAft>
              <a:buNone/>
            </a:pPr>
            <a:r>
              <a:rPr lang="en-US" sz="2000" b="1" kern="0" dirty="0">
                <a:effectLst/>
                <a:ea typeface="Times New Roman" panose="02020603050405020304" pitchFamily="18" charset="0"/>
                <a:cs typeface="Times New Roman" panose="02020603050405020304" pitchFamily="18" charset="0"/>
              </a:rPr>
              <a:t>C. Inconsistent Output Quality</a:t>
            </a:r>
          </a:p>
          <a:p>
            <a:pPr marL="0">
              <a:spcAft>
                <a:spcPts val="800"/>
              </a:spcAft>
              <a:buNone/>
            </a:pPr>
            <a:r>
              <a:rPr lang="en-US" sz="2000" b="1" kern="0" dirty="0">
                <a:effectLst/>
                <a:ea typeface="Times New Roman" panose="02020603050405020304" pitchFamily="18" charset="0"/>
                <a:cs typeface="Times New Roman" panose="02020603050405020304" pitchFamily="18" charset="0"/>
              </a:rPr>
              <a:t>D. False Sense of Mastery</a:t>
            </a:r>
          </a:p>
          <a:p>
            <a:pPr marL="0">
              <a:spcAft>
                <a:spcPts val="800"/>
              </a:spcAft>
              <a:buNone/>
            </a:pPr>
            <a:r>
              <a:rPr lang="en-US" sz="2000" b="1" kern="0" dirty="0">
                <a:effectLst/>
                <a:ea typeface="Times New Roman" panose="02020603050405020304" pitchFamily="18" charset="0"/>
                <a:cs typeface="Times New Roman" panose="02020603050405020304" pitchFamily="18" charset="0"/>
              </a:rPr>
              <a:t>E. Security and Compliance Concerns</a:t>
            </a:r>
          </a:p>
          <a:p>
            <a:pPr marL="0">
              <a:spcAft>
                <a:spcPts val="800"/>
              </a:spcAft>
              <a:buNone/>
            </a:pPr>
            <a:r>
              <a:rPr lang="en-US" sz="2000" b="1" kern="0" dirty="0">
                <a:effectLst/>
                <a:ea typeface="Times New Roman" panose="02020603050405020304" pitchFamily="18" charset="0"/>
                <a:cs typeface="Times New Roman" panose="02020603050405020304" pitchFamily="18" charset="0"/>
              </a:rPr>
              <a:t>F. Team Culture Challenges</a:t>
            </a:r>
            <a:endParaRPr lang="en-US" sz="2000" kern="100" dirty="0">
              <a:effectLst/>
              <a:ea typeface="Aptos" panose="020B0004020202020204" pitchFamily="34" charset="0"/>
              <a:cs typeface="Times New Roman" panose="02020603050405020304" pitchFamily="18" charset="0"/>
            </a:endParaRPr>
          </a:p>
          <a:p>
            <a:pPr marL="0">
              <a:spcAft>
                <a:spcPts val="800"/>
              </a:spcAft>
              <a:buNone/>
            </a:pPr>
            <a:endParaRPr lang="en-US" sz="2000" kern="100" dirty="0">
              <a:effectLst/>
              <a:ea typeface="Aptos" panose="020B0004020202020204" pitchFamily="34" charset="0"/>
              <a:cs typeface="Times New Roman" panose="02020603050405020304" pitchFamily="18" charset="0"/>
            </a:endParaRPr>
          </a:p>
          <a:p>
            <a:pPr marL="0">
              <a:spcAft>
                <a:spcPts val="800"/>
              </a:spcAft>
              <a:buNone/>
            </a:pPr>
            <a:endParaRPr lang="en-US" sz="2000" kern="100" dirty="0">
              <a:effectLst/>
              <a:ea typeface="Aptos" panose="020B0004020202020204" pitchFamily="34" charset="0"/>
              <a:cs typeface="Times New Roman" panose="02020603050405020304" pitchFamily="18" charset="0"/>
            </a:endParaRPr>
          </a:p>
          <a:p>
            <a:pPr marL="0">
              <a:spcAft>
                <a:spcPts val="800"/>
              </a:spcAft>
              <a:buNone/>
            </a:pPr>
            <a:endParaRPr lang="en-US" sz="2000" kern="100" dirty="0">
              <a:effectLst/>
              <a:ea typeface="Aptos" panose="020B0004020202020204" pitchFamily="34" charset="0"/>
              <a:cs typeface="Times New Roman" panose="02020603050405020304" pitchFamily="18" charset="0"/>
            </a:endParaRPr>
          </a:p>
          <a:p>
            <a:pPr marL="0" marR="0">
              <a:spcAft>
                <a:spcPts val="800"/>
              </a:spcAft>
              <a:buNone/>
            </a:pPr>
            <a:endParaRPr lang="en-US" sz="2000" kern="100" dirty="0">
              <a:effectLst/>
              <a:ea typeface="Aptos" panose="020B000402020202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702343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47DB118-F91E-C23A-E18F-09D6933D2766}"/>
              </a:ext>
            </a:extLst>
          </p:cNvPr>
          <p:cNvSpPr>
            <a:spLocks noGrp="1"/>
          </p:cNvSpPr>
          <p:nvPr>
            <p:ph type="title"/>
          </p:nvPr>
        </p:nvSpPr>
        <p:spPr>
          <a:xfrm>
            <a:off x="838200" y="365125"/>
            <a:ext cx="5387502" cy="1325563"/>
          </a:xfrm>
        </p:spPr>
        <p:txBody>
          <a:bodyPr>
            <a:normAutofit/>
          </a:bodyPr>
          <a:lstStyle/>
          <a:p>
            <a:r>
              <a:rPr lang="en-US" b="1" kern="0" dirty="0">
                <a:effectLst/>
                <a:ea typeface="Times New Roman" panose="02020603050405020304" pitchFamily="18" charset="0"/>
                <a:cs typeface="Times New Roman" panose="02020603050405020304" pitchFamily="18" charset="0"/>
              </a:rPr>
              <a:t>VII. Future Directions</a:t>
            </a:r>
            <a:endParaRPr lang="en-US" dirty="0"/>
          </a:p>
        </p:txBody>
      </p:sp>
      <p:pic>
        <p:nvPicPr>
          <p:cNvPr id="21" name="Picture 20">
            <a:extLst>
              <a:ext uri="{FF2B5EF4-FFF2-40B4-BE49-F238E27FC236}">
                <a16:creationId xmlns:a16="http://schemas.microsoft.com/office/drawing/2014/main" id="{8E9BEBF6-2434-8055-5B2C-2373BD81A552}"/>
              </a:ext>
            </a:extLst>
          </p:cNvPr>
          <p:cNvPicPr>
            <a:picLocks noChangeAspect="1"/>
          </p:cNvPicPr>
          <p:nvPr/>
        </p:nvPicPr>
        <p:blipFill>
          <a:blip r:embed="rId2"/>
          <a:srcRect l="13195" r="19959" b="2"/>
          <a:stretch>
            <a:fillRect/>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7"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FA2FC3F1-7218-A413-E2ED-31F8F0B6E1E9}"/>
              </a:ext>
            </a:extLst>
          </p:cNvPr>
          <p:cNvGraphicFramePr>
            <a:graphicFrameLocks noGrp="1"/>
          </p:cNvGraphicFramePr>
          <p:nvPr>
            <p:ph idx="1"/>
            <p:extLst>
              <p:ext uri="{D42A27DB-BD31-4B8C-83A1-F6EECF244321}">
                <p14:modId xmlns:p14="http://schemas.microsoft.com/office/powerpoint/2010/main" val="498643887"/>
              </p:ext>
            </p:extLst>
          </p:nvPr>
        </p:nvGraphicFramePr>
        <p:xfrm>
          <a:off x="838200" y="1825625"/>
          <a:ext cx="538750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0336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239</TotalTime>
  <Words>1297</Words>
  <Application>Microsoft Macintosh PowerPoint</Application>
  <PresentationFormat>Widescreen</PresentationFormat>
  <Paragraphs>136</Paragraphs>
  <Slides>10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Calibri</vt:lpstr>
      <vt:lpstr>Symbol</vt:lpstr>
      <vt:lpstr>Times New Roman</vt:lpstr>
      <vt:lpstr>Office Theme</vt:lpstr>
      <vt:lpstr>PowerPoint Presentation</vt:lpstr>
      <vt:lpstr>Bio </vt:lpstr>
      <vt:lpstr>“Bio”</vt:lpstr>
      <vt:lpstr>I. Analysis of Vibe Coding</vt:lpstr>
      <vt:lpstr>II. Conceptual Foundations</vt:lpstr>
      <vt:lpstr>III. Learning &amp; Collaboration Benefits</vt:lpstr>
      <vt:lpstr>IV. Tooling for Vibe Coding</vt:lpstr>
      <vt:lpstr>VI. Limitations and Counterpoints</vt:lpstr>
      <vt:lpstr>VII. Future Directions</vt:lpstr>
      <vt:lpstr>VIII.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Bernabe Tucker</dc:creator>
  <cp:lastModifiedBy>Bernabe Tucker</cp:lastModifiedBy>
  <cp:revision>8</cp:revision>
  <dcterms:created xsi:type="dcterms:W3CDTF">2025-06-11T16:17:17Z</dcterms:created>
  <dcterms:modified xsi:type="dcterms:W3CDTF">2025-06-11T20:16:21Z</dcterms:modified>
</cp:coreProperties>
</file>